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8" r:id="rId2"/>
    <p:sldId id="260" r:id="rId3"/>
    <p:sldId id="261" r:id="rId4"/>
    <p:sldId id="262" r:id="rId5"/>
    <p:sldId id="270" r:id="rId6"/>
    <p:sldId id="264" r:id="rId7"/>
    <p:sldId id="265" r:id="rId8"/>
    <p:sldId id="285" r:id="rId9"/>
    <p:sldId id="286" r:id="rId10"/>
    <p:sldId id="271" r:id="rId11"/>
    <p:sldId id="266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69" r:id="rId23"/>
    <p:sldId id="287" r:id="rId24"/>
    <p:sldId id="28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US\Desktop\WORKSHOP%20FST\Scopus%20FS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US\Desktop\WORKSHOP%20FST\Scopus%20FS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Sheet1!$K$11</c:f>
              <c:strCache>
                <c:ptCount val="1"/>
                <c:pt idx="0">
                  <c:v>Dokumen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Sheet1!$J$12:$J$31</c:f>
              <c:strCache>
                <c:ptCount val="20"/>
                <c:pt idx="0">
                  <c:v>Journal of Physics: Conference Series</c:v>
                </c:pt>
                <c:pt idx="1">
                  <c:v>Biodiversitas</c:v>
                </c:pt>
                <c:pt idx="2">
                  <c:v>International Journal of Pharmaceutical Research</c:v>
                </c:pt>
                <c:pt idx="3">
                  <c:v>IOP Conference Series: Materials Science and Engineering</c:v>
                </c:pt>
                <c:pt idx="4">
                  <c:v>Heliyon</c:v>
                </c:pt>
                <c:pt idx="5">
                  <c:v>HAYATI Journal of Biosciences</c:v>
                </c:pt>
                <c:pt idx="6">
                  <c:v>Pertanika Journal of Social Sciences and Humanities</c:v>
                </c:pt>
                <c:pt idx="7">
                  <c:v>Malaysian Journal of Microbiology</c:v>
                </c:pt>
                <c:pt idx="8">
                  <c:v>Journal of Pure and Applied Microbiology</c:v>
                </c:pt>
                <c:pt idx="9">
                  <c:v>International Journal of Engineering and Technology(UAE)</c:v>
                </c:pt>
                <c:pt idx="10">
                  <c:v>Journal of Engineering and Applied Sciences</c:v>
                </c:pt>
                <c:pt idx="11">
                  <c:v>Malaysian Journal of Analytical Sciences</c:v>
                </c:pt>
                <c:pt idx="12">
                  <c:v>Buildings</c:v>
                </c:pt>
                <c:pt idx="13">
                  <c:v>International Journal of Technology Enhanced Learning</c:v>
                </c:pt>
                <c:pt idx="14">
                  <c:v>International Journal of Instruction</c:v>
                </c:pt>
                <c:pt idx="15">
                  <c:v>EurAsian Journal of BioSciences</c:v>
                </c:pt>
                <c:pt idx="16">
                  <c:v>IOP Conference Series: Earth and Environmental Science</c:v>
                </c:pt>
                <c:pt idx="17">
                  <c:v>AIP Conference Proceedings</c:v>
                </c:pt>
                <c:pt idx="18">
                  <c:v>Key Engineering Materials</c:v>
                </c:pt>
                <c:pt idx="19">
                  <c:v>Materials Today: Proceedings</c:v>
                </c:pt>
              </c:strCache>
            </c:strRef>
          </c:cat>
          <c:val>
            <c:numRef>
              <c:f>Sheet1!$K$12:$K$31</c:f>
              <c:numCache>
                <c:formatCode>General</c:formatCode>
                <c:ptCount val="20"/>
                <c:pt idx="0">
                  <c:v>7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A1-47EC-BCB2-1DF81B50DD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139452608"/>
        <c:axId val="1139450944"/>
      </c:barChart>
      <c:catAx>
        <c:axId val="1139452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9450944"/>
        <c:crosses val="autoZero"/>
        <c:auto val="1"/>
        <c:lblAlgn val="ctr"/>
        <c:lblOffset val="100"/>
        <c:noMultiLvlLbl val="0"/>
      </c:catAx>
      <c:valAx>
        <c:axId val="1139450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9452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485-444D-A86B-B4381922E0B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485-444D-A86B-B4381922E0B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485-444D-A86B-B4381922E0B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485-444D-A86B-B4381922E0B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485-444D-A86B-B4381922E0B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485-444D-A86B-B4381922E0B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F485-444D-A86B-B4381922E0B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F485-444D-A86B-B4381922E0B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F485-444D-A86B-B4381922E0B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F485-444D-A86B-B4381922E0B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Sheet1!$L$35:$L$44</c:f>
              <c:strCache>
                <c:ptCount val="10"/>
                <c:pt idx="0">
                  <c:v>UK</c:v>
                </c:pt>
                <c:pt idx="1">
                  <c:v>Indonesia</c:v>
                </c:pt>
                <c:pt idx="2">
                  <c:v>India</c:v>
                </c:pt>
                <c:pt idx="3">
                  <c:v>Belanda</c:v>
                </c:pt>
                <c:pt idx="4">
                  <c:v>Malaysia</c:v>
                </c:pt>
                <c:pt idx="5">
                  <c:v>UAE</c:v>
                </c:pt>
                <c:pt idx="6">
                  <c:v>US</c:v>
                </c:pt>
                <c:pt idx="7">
                  <c:v>Turkey</c:v>
                </c:pt>
                <c:pt idx="8">
                  <c:v>Switzerland</c:v>
                </c:pt>
                <c:pt idx="9">
                  <c:v>Pakistan</c:v>
                </c:pt>
              </c:strCache>
            </c:strRef>
          </c:cat>
          <c:val>
            <c:numRef>
              <c:f>Sheet1!$M$35:$M$44</c:f>
              <c:numCache>
                <c:formatCode>General</c:formatCode>
                <c:ptCount val="10"/>
                <c:pt idx="0">
                  <c:v>12</c:v>
                </c:pt>
                <c:pt idx="1">
                  <c:v>4</c:v>
                </c:pt>
                <c:pt idx="2">
                  <c:v>4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F485-444D-A86B-B4381922E0B6}"/>
            </c:ext>
          </c:extLst>
        </c:ser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11/24/2020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11/24/2020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11/24/2020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11/24/2020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11/24/2020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11/24/2020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11/24/2020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11/24/2020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11/24/2020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11/24/2020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11/24/2020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nome-system-software-installer.sv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mendeley.com/download-desktop-new/" TargetMode="External"/><Relationship Id="rId4" Type="http://schemas.openxmlformats.org/officeDocument/2006/relationships/hyperlink" Target="https://creativecommons.org/licenses/by-sa/3.0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wSyLNRQI0p8?feature=oembed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18/12/discover-top-5-free-tools-for-plagiarism-detection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nc-sa/3.0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pus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etail.com/rhiannondoherty/category/coetail-information-literacy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5199" y="1685217"/>
            <a:ext cx="8500062" cy="2387600"/>
          </a:xfrm>
        </p:spPr>
        <p:txBody>
          <a:bodyPr>
            <a:noAutofit/>
          </a:bodyPr>
          <a:lstStyle/>
          <a:p>
            <a:r>
              <a:rPr lang="en-US" sz="4400" dirty="0" err="1"/>
              <a:t>Organisasi</a:t>
            </a:r>
            <a:r>
              <a:rPr lang="en-US" sz="4400" dirty="0"/>
              <a:t> </a:t>
            </a:r>
            <a:r>
              <a:rPr lang="en-US" sz="4400" dirty="0" err="1"/>
              <a:t>Bahan</a:t>
            </a:r>
            <a:r>
              <a:rPr lang="en-US" sz="4400" dirty="0"/>
              <a:t> </a:t>
            </a:r>
            <a:r>
              <a:rPr lang="en-US" sz="4400" dirty="0" err="1"/>
              <a:t>Bacaan</a:t>
            </a:r>
            <a:r>
              <a:rPr lang="en-US" sz="4400" dirty="0"/>
              <a:t> </a:t>
            </a:r>
            <a:r>
              <a:rPr lang="en-US" sz="4400" dirty="0" err="1"/>
              <a:t>dengan</a:t>
            </a:r>
            <a:r>
              <a:rPr lang="en-US" sz="4400" dirty="0"/>
              <a:t> Mendeley </a:t>
            </a:r>
            <a:r>
              <a:rPr lang="en-US" sz="4400" dirty="0" err="1"/>
              <a:t>dalam</a:t>
            </a:r>
            <a:r>
              <a:rPr lang="en-US" sz="4400" dirty="0"/>
              <a:t> </a:t>
            </a:r>
            <a:r>
              <a:rPr lang="en-US" sz="4400" dirty="0" err="1"/>
              <a:t>Publikasi</a:t>
            </a:r>
            <a:r>
              <a:rPr lang="en-US" sz="4400" dirty="0"/>
              <a:t> </a:t>
            </a:r>
            <a:r>
              <a:rPr lang="en-US" sz="4400" dirty="0" err="1"/>
              <a:t>Ilmiah</a:t>
            </a:r>
            <a:r>
              <a:rPr lang="en-US" sz="4400" dirty="0"/>
              <a:t> </a:t>
            </a:r>
            <a:r>
              <a:rPr lang="en-US" sz="4400" dirty="0" err="1"/>
              <a:t>serta</a:t>
            </a:r>
            <a:r>
              <a:rPr lang="en-US" sz="4400" dirty="0"/>
              <a:t> Teknik </a:t>
            </a:r>
            <a:r>
              <a:rPr lang="en-US" sz="4400" dirty="0" err="1"/>
              <a:t>Menghindari</a:t>
            </a:r>
            <a:r>
              <a:rPr lang="en-US" sz="4400" dirty="0"/>
              <a:t> </a:t>
            </a:r>
            <a:r>
              <a:rPr lang="en-US" sz="4400" dirty="0" err="1"/>
              <a:t>Plagiarisme</a:t>
            </a:r>
            <a:r>
              <a:rPr lang="en-US" sz="4400" dirty="0"/>
              <a:t> </a:t>
            </a:r>
            <a:r>
              <a:rPr lang="en-US" sz="4400" dirty="0" err="1"/>
              <a:t>untuk</a:t>
            </a:r>
            <a:r>
              <a:rPr lang="en-US" sz="4400" dirty="0"/>
              <a:t> </a:t>
            </a:r>
            <a:r>
              <a:rPr lang="en-US" sz="4400" dirty="0" err="1"/>
              <a:t>Publikasi</a:t>
            </a:r>
            <a:r>
              <a:rPr lang="en-US" sz="4400" dirty="0"/>
              <a:t> </a:t>
            </a:r>
            <a:r>
              <a:rPr lang="en-US" sz="4400" dirty="0" err="1"/>
              <a:t>Ilmiah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Taufiq Mathar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013BB7-C9D5-41A3-BCE6-A924814D6360}"/>
              </a:ext>
            </a:extLst>
          </p:cNvPr>
          <p:cNvSpPr txBox="1"/>
          <p:nvPr/>
        </p:nvSpPr>
        <p:spPr>
          <a:xfrm>
            <a:off x="7019636" y="5495636"/>
            <a:ext cx="5172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Disampaikan</a:t>
            </a:r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pada Workshop </a:t>
            </a:r>
            <a:r>
              <a:rPr lang="en-US" sz="14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Penulisan</a:t>
            </a:r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Artikel</a:t>
            </a:r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Jurnal</a:t>
            </a:r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Internasional</a:t>
            </a:r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Lingkup</a:t>
            </a:r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Fakultas</a:t>
            </a:r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Sains</a:t>
            </a:r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dan </a:t>
            </a:r>
            <a:r>
              <a:rPr lang="en-US" sz="14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Teknologi</a:t>
            </a:r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UIN </a:t>
            </a:r>
            <a:r>
              <a:rPr lang="en-US" sz="14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Alauddin</a:t>
            </a:r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Makassar,</a:t>
            </a:r>
          </a:p>
          <a:p>
            <a:pPr algn="r"/>
            <a:r>
              <a:rPr lang="en-US" sz="14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Samata</a:t>
            </a:r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Kamis</a:t>
            </a:r>
            <a:r>
              <a:rPr lang="en-US" sz="1400">
                <a:solidFill>
                  <a:schemeClr val="accent6">
                    <a:lumMod val="20000"/>
                    <a:lumOff val="80000"/>
                  </a:schemeClr>
                </a:solidFill>
              </a:rPr>
              <a:t> (24 </a:t>
            </a:r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November 2020)</a:t>
            </a:r>
          </a:p>
          <a:p>
            <a:pPr algn="r"/>
            <a:endParaRPr lang="en-ID" sz="1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Materi</a:t>
            </a:r>
            <a:r>
              <a:rPr lang="en-US" dirty="0"/>
              <a:t> 2: Mendeley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Tool yang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bacaan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tersimpan</a:t>
            </a:r>
            <a:r>
              <a:rPr lang="en-US" dirty="0"/>
              <a:t> dan </a:t>
            </a:r>
            <a:r>
              <a:rPr lang="en-US" dirty="0" err="1"/>
              <a:t>terstruktur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rapi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94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Pengantar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EB00E5-94CF-4517-AC36-3C144987BF36}"/>
              </a:ext>
            </a:extLst>
          </p:cNvPr>
          <p:cNvSpPr txBox="1"/>
          <p:nvPr/>
        </p:nvSpPr>
        <p:spPr>
          <a:xfrm>
            <a:off x="554182" y="2132419"/>
            <a:ext cx="6096000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MENDELEY (Academic Software)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Organisasi</a:t>
            </a:r>
            <a:r>
              <a:rPr lang="en-US" sz="1800" b="1" dirty="0"/>
              <a:t> </a:t>
            </a:r>
            <a:r>
              <a:rPr lang="en-US" sz="1800" dirty="0" err="1"/>
              <a:t>dokumen</a:t>
            </a:r>
            <a:r>
              <a:rPr lang="en-US" sz="1800" dirty="0"/>
              <a:t> Anda + daftar Pustaka (references)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 err="1"/>
              <a:t>Kolaborasi</a:t>
            </a:r>
            <a:r>
              <a:rPr lang="en-US" sz="1800" b="1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bergabung</a:t>
            </a:r>
            <a:r>
              <a:rPr lang="en-US" sz="1800" dirty="0"/>
              <a:t> </a:t>
            </a:r>
            <a:r>
              <a:rPr lang="en-US" sz="1800" dirty="0" err="1"/>
              <a:t>grup</a:t>
            </a:r>
            <a:r>
              <a:rPr lang="en-US" sz="1800" dirty="0"/>
              <a:t> + </a:t>
            </a:r>
            <a:r>
              <a:rPr lang="en-US" sz="1800" dirty="0" err="1"/>
              <a:t>membuat</a:t>
            </a:r>
            <a:r>
              <a:rPr lang="en-US" sz="1800" dirty="0"/>
              <a:t> </a:t>
            </a:r>
            <a:r>
              <a:rPr lang="en-US" sz="1800" dirty="0" err="1"/>
              <a:t>grup-grup</a:t>
            </a:r>
            <a:r>
              <a:rPr lang="en-US" sz="1800" dirty="0"/>
              <a:t> </a:t>
            </a:r>
            <a:r>
              <a:rPr lang="en-US" sz="1800" dirty="0" err="1"/>
              <a:t>peneliti</a:t>
            </a:r>
            <a:endParaRPr lang="en-US" sz="1800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 err="1"/>
              <a:t>Menjelajah</a:t>
            </a:r>
            <a:r>
              <a:rPr lang="en-US" sz="1800" b="1" dirty="0"/>
              <a:t> </a:t>
            </a:r>
            <a:r>
              <a:rPr lang="en-US" sz="1800" dirty="0" err="1"/>
              <a:t>statistik</a:t>
            </a:r>
            <a:r>
              <a:rPr lang="en-US" sz="1800" dirty="0"/>
              <a:t> + </a:t>
            </a:r>
            <a:r>
              <a:rPr lang="en-US" sz="1800" dirty="0" err="1"/>
              <a:t>rekomendasi</a:t>
            </a:r>
            <a:endParaRPr lang="en-US" sz="1800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/>
              <a:t>tetap</a:t>
            </a:r>
            <a:r>
              <a:rPr lang="en-US" sz="1800" dirty="0"/>
              <a:t> up-to-date + </a:t>
            </a:r>
            <a:r>
              <a:rPr lang="en-US" sz="1800" dirty="0" err="1"/>
              <a:t>belajar</a:t>
            </a:r>
            <a:r>
              <a:rPr lang="en-US" sz="1800" dirty="0"/>
              <a:t> </a:t>
            </a:r>
            <a:r>
              <a:rPr lang="en-US" sz="1800" dirty="0" err="1"/>
              <a:t>sepanjang</a:t>
            </a:r>
            <a:r>
              <a:rPr lang="en-US" sz="1800" dirty="0"/>
              <a:t> </a:t>
            </a:r>
            <a:r>
              <a:rPr lang="en-US" sz="1800" dirty="0" err="1"/>
              <a:t>hayat</a:t>
            </a:r>
            <a:endParaRPr lang="en-US" sz="1800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Penyimpanan</a:t>
            </a:r>
            <a:r>
              <a:rPr lang="en-US" b="1" dirty="0"/>
              <a:t> data</a:t>
            </a:r>
            <a:endParaRPr lang="en-US" sz="1800" b="1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 err="1"/>
              <a:t>Karir</a:t>
            </a:r>
            <a:endParaRPr lang="en-US" sz="1800" b="1" dirty="0"/>
          </a:p>
        </p:txBody>
      </p:sp>
      <p:pic>
        <p:nvPicPr>
          <p:cNvPr id="5" name="image7.png">
            <a:extLst>
              <a:ext uri="{FF2B5EF4-FFF2-40B4-BE49-F238E27FC236}">
                <a16:creationId xmlns:a16="http://schemas.microsoft.com/office/drawing/2014/main" id="{B08031BA-5E15-4A4E-9A6F-5398EA52D0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24520" y="2201156"/>
            <a:ext cx="2503634" cy="74540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5">
            <a:extLst>
              <a:ext uri="{FF2B5EF4-FFF2-40B4-BE49-F238E27FC236}">
                <a16:creationId xmlns:a16="http://schemas.microsoft.com/office/drawing/2014/main" id="{922825A8-D927-4402-87E4-7A0A4EBBA98E}"/>
              </a:ext>
            </a:extLst>
          </p:cNvPr>
          <p:cNvSpPr/>
          <p:nvPr/>
        </p:nvSpPr>
        <p:spPr>
          <a:xfrm>
            <a:off x="8121898" y="3905720"/>
            <a:ext cx="4638179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600" dirty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Cross-Platform (Win/Mac/Linux/Mobile)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600" dirty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All Major Browsers</a:t>
            </a:r>
          </a:p>
        </p:txBody>
      </p:sp>
      <p:pic>
        <p:nvPicPr>
          <p:cNvPr id="7" name="image6.png">
            <a:extLst>
              <a:ext uri="{FF2B5EF4-FFF2-40B4-BE49-F238E27FC236}">
                <a16:creationId xmlns:a16="http://schemas.microsoft.com/office/drawing/2014/main" id="{E7760B65-4155-446C-8722-BFF6947703A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121898" y="3003776"/>
            <a:ext cx="2908877" cy="745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3.png">
            <a:extLst>
              <a:ext uri="{FF2B5EF4-FFF2-40B4-BE49-F238E27FC236}">
                <a16:creationId xmlns:a16="http://schemas.microsoft.com/office/drawing/2014/main" id="{CF367F94-C57C-46B4-822E-EC43B8176B0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561683" y="4950111"/>
            <a:ext cx="2811353" cy="1708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4.png">
            <a:extLst>
              <a:ext uri="{FF2B5EF4-FFF2-40B4-BE49-F238E27FC236}">
                <a16:creationId xmlns:a16="http://schemas.microsoft.com/office/drawing/2014/main" id="{B16D49DB-424E-4242-89FA-138A94B4618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758386" y="4636460"/>
            <a:ext cx="3024454" cy="1896998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000000">
                <a:alpha val="39999"/>
              </a:srgbClr>
            </a:outerShdw>
          </a:effectLst>
        </p:spPr>
      </p:pic>
      <p:pic>
        <p:nvPicPr>
          <p:cNvPr id="10" name="image5.png" descr="MDLib.tiff">
            <a:extLst>
              <a:ext uri="{FF2B5EF4-FFF2-40B4-BE49-F238E27FC236}">
                <a16:creationId xmlns:a16="http://schemas.microsoft.com/office/drawing/2014/main" id="{E7C0FEC9-55A1-4484-9E6B-A0C9FAC48450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870376" y="4509460"/>
            <a:ext cx="3062287" cy="189706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000000">
                <a:alpha val="3999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246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Instalasi</a:t>
            </a:r>
            <a:r>
              <a:rPr lang="en-US" dirty="0"/>
              <a:t> dan </a:t>
            </a:r>
            <a:r>
              <a:rPr lang="en-US" dirty="0" err="1"/>
              <a:t>Operasional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8F5B21-C487-43D6-8C67-8717165B1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30563" y="1828456"/>
            <a:ext cx="4287982" cy="42879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9A6B7E-5FBA-4C39-BCFB-956540339A41}"/>
              </a:ext>
            </a:extLst>
          </p:cNvPr>
          <p:cNvSpPr txBox="1"/>
          <p:nvPr/>
        </p:nvSpPr>
        <p:spPr>
          <a:xfrm>
            <a:off x="930563" y="6204108"/>
            <a:ext cx="42879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900">
                <a:hlinkClick r:id="rId3" tooltip="https://commons.wikimedia.org/wiki/File:Gnome-system-software-installer.svg"/>
              </a:rPr>
              <a:t>This Photo</a:t>
            </a:r>
            <a:r>
              <a:rPr lang="en-ID" sz="900"/>
              <a:t> by Unknown Author is licensed under </a:t>
            </a:r>
            <a:r>
              <a:rPr lang="en-ID" sz="900">
                <a:hlinkClick r:id="rId4" tooltip="https://creativecommons.org/licenses/by-sa/3.0/"/>
              </a:rPr>
              <a:t>CC BY-SA</a:t>
            </a:r>
            <a:endParaRPr lang="en-ID" sz="9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C6ECD1-F99F-43C7-95BB-59379C2D140F}"/>
              </a:ext>
            </a:extLst>
          </p:cNvPr>
          <p:cNvSpPr txBox="1"/>
          <p:nvPr/>
        </p:nvSpPr>
        <p:spPr>
          <a:xfrm>
            <a:off x="6428509" y="2262909"/>
            <a:ext cx="49045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ID" dirty="0"/>
              <a:t>Download: </a:t>
            </a:r>
            <a:r>
              <a:rPr lang="en-ID" dirty="0">
                <a:hlinkClick r:id="rId5"/>
              </a:rPr>
              <a:t>https://www.mendeley.com/download-desktop-new/</a:t>
            </a:r>
            <a:r>
              <a:rPr lang="en-ID" dirty="0"/>
              <a:t> </a:t>
            </a:r>
          </a:p>
          <a:p>
            <a:pPr marL="342900" indent="-342900">
              <a:buAutoNum type="arabicParenR"/>
            </a:pPr>
            <a:r>
              <a:rPr lang="en-ID" dirty="0"/>
              <a:t>Buat </a:t>
            </a:r>
            <a:r>
              <a:rPr lang="en-ID" dirty="0" err="1"/>
              <a:t>akun</a:t>
            </a:r>
            <a:endParaRPr lang="en-ID" dirty="0"/>
          </a:p>
          <a:p>
            <a:pPr marL="342900" indent="-342900">
              <a:buAutoNum type="arabicParenR"/>
            </a:pPr>
            <a:r>
              <a:rPr lang="en-ID" dirty="0"/>
              <a:t>Instal</a:t>
            </a:r>
          </a:p>
          <a:p>
            <a:pPr marL="342900" indent="-342900">
              <a:buAutoNum type="arabicParenR"/>
            </a:pPr>
            <a:r>
              <a:rPr lang="en-ID" dirty="0" err="1"/>
              <a:t>Dst</a:t>
            </a:r>
            <a:r>
              <a:rPr lang="en-ID" dirty="0"/>
              <a:t>…</a:t>
            </a:r>
          </a:p>
          <a:p>
            <a:pPr marL="342900" indent="-342900">
              <a:buAutoNum type="arabicParenR"/>
            </a:pPr>
            <a:endParaRPr lang="en-ID" dirty="0"/>
          </a:p>
          <a:p>
            <a:pPr marL="342900" indent="-342900">
              <a:buAutoNum type="arabicParenR"/>
            </a:pPr>
            <a:endParaRPr lang="en-ID" dirty="0"/>
          </a:p>
          <a:p>
            <a:r>
              <a:rPr lang="en-ID" dirty="0" err="1"/>
              <a:t>Semoga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proses </a:t>
            </a:r>
            <a:r>
              <a:rPr lang="en-ID" dirty="0" err="1"/>
              <a:t>instalasi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kendala</a:t>
            </a:r>
            <a:r>
              <a:rPr lang="en-ID" dirty="0"/>
              <a:t> </a:t>
            </a:r>
            <a:r>
              <a:rPr lang="en-ID" dirty="0" err="1"/>
              <a:t>teknis</a:t>
            </a:r>
            <a:r>
              <a:rPr lang="en-ID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1271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Materi</a:t>
            </a:r>
            <a:r>
              <a:rPr lang="en-US" dirty="0"/>
              <a:t> 3: </a:t>
            </a:r>
            <a:r>
              <a:rPr lang="en-US" dirty="0" err="1"/>
              <a:t>Plagiat</a:t>
            </a:r>
            <a:r>
              <a:rPr lang="en-US" dirty="0"/>
              <a:t> &amp; Turnitin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Integritas</a:t>
            </a:r>
            <a:r>
              <a:rPr lang="en-US" dirty="0"/>
              <a:t> </a:t>
            </a:r>
            <a:r>
              <a:rPr lang="en-US" dirty="0" err="1"/>
              <a:t>menulis</a:t>
            </a:r>
            <a:r>
              <a:rPr lang="en-US" dirty="0"/>
              <a:t> </a:t>
            </a:r>
          </a:p>
          <a:p>
            <a:r>
              <a:rPr lang="en-US" dirty="0"/>
              <a:t>Tool </a:t>
            </a:r>
            <a:r>
              <a:rPr lang="en-US" dirty="0" err="1"/>
              <a:t>deteksi</a:t>
            </a:r>
            <a:r>
              <a:rPr lang="en-US" dirty="0"/>
              <a:t> </a:t>
            </a:r>
            <a:r>
              <a:rPr lang="en-US" dirty="0" err="1"/>
              <a:t>plagiat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80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Bentuk-Bentuk</a:t>
            </a:r>
            <a:r>
              <a:rPr lang="en-US" dirty="0"/>
              <a:t> </a:t>
            </a:r>
            <a:r>
              <a:rPr lang="en-US" dirty="0" err="1"/>
              <a:t>Plagiat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2123F9-A6B7-4B74-AC3F-4263E42F820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51" y="2834812"/>
            <a:ext cx="6423285" cy="265158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59DC67-0F6A-4EC7-B6A3-C2804344B6DB}"/>
              </a:ext>
            </a:extLst>
          </p:cNvPr>
          <p:cNvSpPr txBox="1"/>
          <p:nvPr/>
        </p:nvSpPr>
        <p:spPr>
          <a:xfrm>
            <a:off x="1002751" y="2115127"/>
            <a:ext cx="5398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/>
              <a:t>1) Clone (</a:t>
            </a:r>
            <a:r>
              <a:rPr lang="en-ID" dirty="0" err="1"/>
              <a:t>Kloning</a:t>
            </a:r>
            <a:r>
              <a:rPr lang="en-ID" dirty="0"/>
              <a:t>): </a:t>
            </a:r>
            <a:r>
              <a:rPr lang="en-ID" dirty="0" err="1"/>
              <a:t>mengambil</a:t>
            </a:r>
            <a:r>
              <a:rPr lang="en-ID" dirty="0"/>
              <a:t> </a:t>
            </a:r>
            <a:r>
              <a:rPr lang="en-ID" dirty="0" err="1"/>
              <a:t>utuh</a:t>
            </a:r>
            <a:r>
              <a:rPr lang="en-ID" dirty="0"/>
              <a:t> </a:t>
            </a:r>
            <a:r>
              <a:rPr lang="en-ID" dirty="0" err="1"/>
              <a:t>karya</a:t>
            </a:r>
            <a:r>
              <a:rPr lang="en-ID" dirty="0"/>
              <a:t> orang lain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2F3349-3E7A-43EC-B4CC-5E0669AE29A4}"/>
              </a:ext>
            </a:extLst>
          </p:cNvPr>
          <p:cNvGrpSpPr/>
          <p:nvPr/>
        </p:nvGrpSpPr>
        <p:grpSpPr>
          <a:xfrm>
            <a:off x="7684654" y="1967346"/>
            <a:ext cx="4331855" cy="4597569"/>
            <a:chOff x="0" y="0"/>
            <a:chExt cx="4128014" cy="392745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30D11DA-07B4-41B4-80C8-6FCA47B25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128014" cy="36787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 Box 31">
              <a:extLst>
                <a:ext uri="{FF2B5EF4-FFF2-40B4-BE49-F238E27FC236}">
                  <a16:creationId xmlns:a16="http://schemas.microsoft.com/office/drawing/2014/main" id="{C7EACD67-E08B-44AC-97BE-C2938F16A9A2}"/>
                </a:ext>
              </a:extLst>
            </p:cNvPr>
            <p:cNvSpPr txBox="1"/>
            <p:nvPr/>
          </p:nvSpPr>
          <p:spPr>
            <a:xfrm>
              <a:off x="137424" y="3758026"/>
              <a:ext cx="3683000" cy="169432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i="1" dirty="0" err="1">
                  <a:effectLst/>
                  <a:latin typeface="Garamond" panose="020204040303010108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Sumber</a:t>
              </a:r>
              <a:r>
                <a:rPr lang="en-US" sz="1200" i="1" dirty="0">
                  <a:effectLst/>
                  <a:latin typeface="Garamond" panose="020204040303010108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: https://www.turnitin.com/static/plagiarism-spectrum/</a:t>
              </a:r>
              <a:endParaRPr lang="en-ID" sz="9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203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Bentuk-Bentuk</a:t>
            </a:r>
            <a:r>
              <a:rPr lang="en-US" dirty="0"/>
              <a:t> </a:t>
            </a:r>
            <a:r>
              <a:rPr lang="en-US" dirty="0" err="1"/>
              <a:t>Plagiat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9DC67-0F6A-4EC7-B6A3-C2804344B6DB}"/>
              </a:ext>
            </a:extLst>
          </p:cNvPr>
          <p:cNvSpPr txBox="1"/>
          <p:nvPr/>
        </p:nvSpPr>
        <p:spPr>
          <a:xfrm>
            <a:off x="1002751" y="2115127"/>
            <a:ext cx="5398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/>
              <a:t>2) CTRL+C: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mengubahnya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15EA67-5C15-45CE-BA89-88D2E76C997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50" y="2834812"/>
            <a:ext cx="6450995" cy="2660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018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Bentuk-Bentuk</a:t>
            </a:r>
            <a:r>
              <a:rPr lang="en-US" dirty="0"/>
              <a:t> </a:t>
            </a:r>
            <a:r>
              <a:rPr lang="en-US" dirty="0" err="1"/>
              <a:t>Plagiat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9DC67-0F6A-4EC7-B6A3-C2804344B6DB}"/>
              </a:ext>
            </a:extLst>
          </p:cNvPr>
          <p:cNvSpPr txBox="1"/>
          <p:nvPr/>
        </p:nvSpPr>
        <p:spPr>
          <a:xfrm>
            <a:off x="1002751" y="2115127"/>
            <a:ext cx="645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/>
              <a:t>3) Find + Replace: </a:t>
            </a:r>
            <a:r>
              <a:rPr lang="en-US" sz="1800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Changing key words and phrases but retaining the essential content of the source</a:t>
            </a:r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A63374-0028-46E3-B66E-2B30C2F55CB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15"/>
          <a:stretch/>
        </p:blipFill>
        <p:spPr bwMode="auto">
          <a:xfrm>
            <a:off x="1002749" y="2834812"/>
            <a:ext cx="6450994" cy="26238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091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Bentuk-Bentuk</a:t>
            </a:r>
            <a:r>
              <a:rPr lang="en-US" dirty="0"/>
              <a:t> </a:t>
            </a:r>
            <a:r>
              <a:rPr lang="en-US" dirty="0" err="1"/>
              <a:t>Plagiat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9DC67-0F6A-4EC7-B6A3-C2804344B6DB}"/>
              </a:ext>
            </a:extLst>
          </p:cNvPr>
          <p:cNvSpPr txBox="1"/>
          <p:nvPr/>
        </p:nvSpPr>
        <p:spPr>
          <a:xfrm>
            <a:off x="1002751" y="2115127"/>
            <a:ext cx="6450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/>
              <a:t>4) Remix: </a:t>
            </a:r>
            <a:r>
              <a:rPr lang="en-US" sz="1800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Paraphrases from multiple sources, made to fit together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6CAEE5-DBDD-4B64-828C-25CFB5B9BFB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5" t="24687" r="1423"/>
          <a:stretch/>
        </p:blipFill>
        <p:spPr bwMode="auto">
          <a:xfrm>
            <a:off x="1002748" y="2834811"/>
            <a:ext cx="6450994" cy="25684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261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Bentuk-Bentuk</a:t>
            </a:r>
            <a:r>
              <a:rPr lang="en-US" dirty="0"/>
              <a:t> </a:t>
            </a:r>
            <a:r>
              <a:rPr lang="en-US" dirty="0" err="1"/>
              <a:t>Plagiat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9DC67-0F6A-4EC7-B6A3-C2804344B6DB}"/>
              </a:ext>
            </a:extLst>
          </p:cNvPr>
          <p:cNvSpPr txBox="1"/>
          <p:nvPr/>
        </p:nvSpPr>
        <p:spPr>
          <a:xfrm>
            <a:off x="1002751" y="2115127"/>
            <a:ext cx="7097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/>
              <a:t>5) </a:t>
            </a:r>
            <a:r>
              <a:rPr lang="en-ID" dirty="0" err="1"/>
              <a:t>Daur</a:t>
            </a:r>
            <a:r>
              <a:rPr lang="en-ID" dirty="0"/>
              <a:t> </a:t>
            </a:r>
            <a:r>
              <a:rPr lang="en-ID" dirty="0" err="1"/>
              <a:t>ulang</a:t>
            </a:r>
            <a:r>
              <a:rPr lang="en-ID" dirty="0"/>
              <a:t>: </a:t>
            </a:r>
            <a:r>
              <a:rPr lang="en-US" sz="1800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Borrows generously from the writer's previous work without citation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8EE9F0-0058-4A4F-9865-2C8036DCCD5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" t="23490" r="1565"/>
          <a:stretch/>
        </p:blipFill>
        <p:spPr bwMode="auto">
          <a:xfrm>
            <a:off x="1002747" y="2834811"/>
            <a:ext cx="6460235" cy="2522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313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Bentuk-Bentuk</a:t>
            </a:r>
            <a:r>
              <a:rPr lang="en-US" dirty="0"/>
              <a:t> </a:t>
            </a:r>
            <a:r>
              <a:rPr lang="en-US" dirty="0" err="1"/>
              <a:t>Plagiat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9DC67-0F6A-4EC7-B6A3-C2804344B6DB}"/>
              </a:ext>
            </a:extLst>
          </p:cNvPr>
          <p:cNvSpPr txBox="1"/>
          <p:nvPr/>
        </p:nvSpPr>
        <p:spPr>
          <a:xfrm>
            <a:off x="1002751" y="2115127"/>
            <a:ext cx="7097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/>
              <a:t>6) </a:t>
            </a:r>
            <a:r>
              <a:rPr lang="en-ID" dirty="0" err="1"/>
              <a:t>Hibrida</a:t>
            </a:r>
            <a:r>
              <a:rPr lang="en-ID" dirty="0"/>
              <a:t>: </a:t>
            </a:r>
            <a:r>
              <a:rPr lang="en-US" sz="1800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Combines perfectly cited sources with copied passages without citation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F1E498-E48F-4A4B-97A0-64D67D6F510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" t="17353" r="2377" b="3420"/>
          <a:stretch/>
        </p:blipFill>
        <p:spPr bwMode="auto">
          <a:xfrm>
            <a:off x="1002751" y="2761457"/>
            <a:ext cx="6330922" cy="25863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787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Materi-materi</a:t>
            </a:r>
            <a:r>
              <a:rPr lang="en-US" dirty="0"/>
              <a:t> workshop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bacaan</a:t>
            </a:r>
            <a:r>
              <a:rPr lang="en-US" dirty="0"/>
              <a:t> (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e-resources), </a:t>
            </a:r>
            <a:r>
              <a:rPr lang="en-US" dirty="0" err="1"/>
              <a:t>spesifik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FST UIN </a:t>
            </a:r>
            <a:r>
              <a:rPr lang="en-US" dirty="0" err="1"/>
              <a:t>Alauddin</a:t>
            </a:r>
            <a:r>
              <a:rPr lang="en-US" dirty="0"/>
              <a:t> Makassar</a:t>
            </a:r>
          </a:p>
          <a:p>
            <a:r>
              <a:rPr lang="en-US" dirty="0" err="1"/>
              <a:t>Operasional</a:t>
            </a:r>
            <a:r>
              <a:rPr lang="en-US" dirty="0"/>
              <a:t> Mendeley</a:t>
            </a:r>
          </a:p>
          <a:p>
            <a:r>
              <a:rPr lang="en-US" dirty="0" err="1"/>
              <a:t>Menghindari</a:t>
            </a:r>
            <a:r>
              <a:rPr lang="en-US" dirty="0"/>
              <a:t> “Turnitin” </a:t>
            </a:r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Bentuk-Bentuk</a:t>
            </a:r>
            <a:r>
              <a:rPr lang="en-US" dirty="0"/>
              <a:t> </a:t>
            </a:r>
            <a:r>
              <a:rPr lang="en-US" dirty="0" err="1"/>
              <a:t>Plagiat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9DC67-0F6A-4EC7-B6A3-C2804344B6DB}"/>
              </a:ext>
            </a:extLst>
          </p:cNvPr>
          <p:cNvSpPr txBox="1"/>
          <p:nvPr/>
        </p:nvSpPr>
        <p:spPr>
          <a:xfrm>
            <a:off x="1002751" y="2115127"/>
            <a:ext cx="7097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/>
              <a:t>7) Mashup: </a:t>
            </a:r>
            <a:r>
              <a:rPr lang="en-US" sz="1800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Mixes copied material from multiple sources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C825FB-5D1E-4B62-8C99-F82632BE1D4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19802" r="8662"/>
          <a:stretch/>
        </p:blipFill>
        <p:spPr bwMode="auto">
          <a:xfrm>
            <a:off x="1002751" y="2761458"/>
            <a:ext cx="6127722" cy="26510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830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Bentuk-Bentuk</a:t>
            </a:r>
            <a:r>
              <a:rPr lang="en-US" dirty="0"/>
              <a:t> </a:t>
            </a:r>
            <a:r>
              <a:rPr lang="en-US" dirty="0" err="1"/>
              <a:t>Plagiat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9DC67-0F6A-4EC7-B6A3-C2804344B6DB}"/>
              </a:ext>
            </a:extLst>
          </p:cNvPr>
          <p:cNvSpPr txBox="1"/>
          <p:nvPr/>
        </p:nvSpPr>
        <p:spPr>
          <a:xfrm>
            <a:off x="1002751" y="2115127"/>
            <a:ext cx="7097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/>
              <a:t>7) Mashup: </a:t>
            </a:r>
            <a:r>
              <a:rPr lang="en-US" sz="1800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Mixes copied material from multiple sources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C825FB-5D1E-4B62-8C99-F82632BE1D4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19802" r="8662"/>
          <a:stretch/>
        </p:blipFill>
        <p:spPr bwMode="auto">
          <a:xfrm>
            <a:off x="1002751" y="2761458"/>
            <a:ext cx="6127722" cy="26510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779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Beberapa</a:t>
            </a:r>
            <a:r>
              <a:rPr lang="en-US" dirty="0"/>
              <a:t> “</a:t>
            </a:r>
            <a:r>
              <a:rPr lang="en-US" dirty="0" err="1"/>
              <a:t>pengelabuan</a:t>
            </a:r>
            <a:r>
              <a:rPr lang="en-US" dirty="0"/>
              <a:t>”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menurunkan</a:t>
            </a:r>
            <a:r>
              <a:rPr lang="en-US" dirty="0"/>
              <a:t> </a:t>
            </a:r>
            <a:r>
              <a:rPr lang="en-US" dirty="0" err="1"/>
              <a:t>skor</a:t>
            </a:r>
            <a:r>
              <a:rPr lang="en-US" dirty="0"/>
              <a:t> similarity Turnitin (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di </a:t>
            </a:r>
            <a:r>
              <a:rPr lang="en-US" dirty="0" err="1"/>
              <a:t>kampus</a:t>
            </a:r>
            <a:r>
              <a:rPr lang="en-US" dirty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Silahkan</a:t>
            </a:r>
            <a:r>
              <a:rPr lang="en-US" dirty="0"/>
              <a:t> </a:t>
            </a:r>
            <a:r>
              <a:rPr lang="en-US" dirty="0" err="1"/>
              <a:t>disaksikan</a:t>
            </a:r>
            <a:r>
              <a:rPr lang="en-US" dirty="0"/>
              <a:t> video di </a:t>
            </a:r>
            <a:r>
              <a:rPr lang="en-US" dirty="0" err="1"/>
              <a:t>samping</a:t>
            </a:r>
            <a:r>
              <a:rPr lang="en-US" dirty="0"/>
              <a:t> </a:t>
            </a:r>
            <a:r>
              <a:rPr lang="en-US" dirty="0" err="1"/>
              <a:t>ini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Online Media 4" title="Beberapa trik untuk mengurangi tingkat similarity turnitin">
            <a:hlinkClick r:id="" action="ppaction://media"/>
            <a:extLst>
              <a:ext uri="{FF2B5EF4-FFF2-40B4-BE49-F238E27FC236}">
                <a16:creationId xmlns:a16="http://schemas.microsoft.com/office/drawing/2014/main" id="{70F261CB-8C0B-4648-9411-3E0327C8F79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264727" y="2606627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9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191EF-5796-49E9-91F7-1C2331CC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85A0F-6055-4861-8E17-DB96A8608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tantangan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menghindari</a:t>
            </a:r>
            <a:r>
              <a:rPr lang="en-ID" dirty="0"/>
              <a:t> </a:t>
            </a:r>
            <a:r>
              <a:rPr lang="en-ID" dirty="0" err="1"/>
              <a:t>plagiat</a:t>
            </a:r>
            <a:r>
              <a:rPr lang="en-ID" dirty="0"/>
              <a:t> di era di mana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tersedia</a:t>
            </a:r>
            <a:r>
              <a:rPr lang="en-ID" dirty="0"/>
              <a:t> </a:t>
            </a:r>
            <a:r>
              <a:rPr lang="en-ID" dirty="0" err="1"/>
              <a:t>begitu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di internet. </a:t>
            </a:r>
            <a:r>
              <a:rPr lang="en-ID" dirty="0" err="1"/>
              <a:t>Plagiat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salah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pelanggaran</a:t>
            </a:r>
            <a:r>
              <a:rPr lang="en-ID" dirty="0"/>
              <a:t> </a:t>
            </a:r>
            <a:r>
              <a:rPr lang="en-ID" dirty="0" err="1"/>
              <a:t>etik</a:t>
            </a:r>
            <a:r>
              <a:rPr lang="en-ID" dirty="0"/>
              <a:t>.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menghindarinya</a:t>
            </a:r>
            <a:r>
              <a:rPr lang="en-ID" dirty="0"/>
              <a:t>,  </a:t>
            </a:r>
            <a:r>
              <a:rPr lang="en-ID" dirty="0" err="1"/>
              <a:t>sederhana</a:t>
            </a:r>
            <a:r>
              <a:rPr lang="en-ID" dirty="0"/>
              <a:t> </a:t>
            </a:r>
            <a:r>
              <a:rPr lang="en-ID" dirty="0" err="1"/>
              <a:t>saja</a:t>
            </a:r>
            <a:r>
              <a:rPr lang="en-ID" dirty="0"/>
              <a:t>: </a:t>
            </a:r>
            <a:r>
              <a:rPr lang="en-ID" b="1" dirty="0" err="1"/>
              <a:t>Tanam</a:t>
            </a:r>
            <a:r>
              <a:rPr lang="en-ID" b="1" dirty="0"/>
              <a:t> dan </a:t>
            </a:r>
            <a:r>
              <a:rPr lang="en-ID" b="1" dirty="0" err="1"/>
              <a:t>tumbuhkan</a:t>
            </a:r>
            <a:r>
              <a:rPr lang="en-ID" b="1" dirty="0"/>
              <a:t> </a:t>
            </a:r>
            <a:r>
              <a:rPr lang="en-ID" b="1" dirty="0" err="1"/>
              <a:t>integritas</a:t>
            </a:r>
            <a:r>
              <a:rPr lang="en-ID" b="1" dirty="0"/>
              <a:t> </a:t>
            </a:r>
            <a:r>
              <a:rPr lang="en-ID" b="1" dirty="0" err="1"/>
              <a:t>tinggi</a:t>
            </a:r>
            <a:r>
              <a:rPr lang="en-ID" b="1" dirty="0"/>
              <a:t> </a:t>
            </a:r>
            <a:r>
              <a:rPr lang="en-ID" b="1" dirty="0" err="1"/>
              <a:t>ketika</a:t>
            </a:r>
            <a:r>
              <a:rPr lang="en-ID" b="1" dirty="0"/>
              <a:t> </a:t>
            </a:r>
            <a:r>
              <a:rPr lang="en-ID" b="1" dirty="0" err="1"/>
              <a:t>menulis</a:t>
            </a:r>
            <a:r>
              <a:rPr lang="en-ID" b="1" dirty="0"/>
              <a:t> dan </a:t>
            </a:r>
            <a:r>
              <a:rPr lang="en-ID" b="1" dirty="0" err="1"/>
              <a:t>mengutip</a:t>
            </a:r>
            <a:r>
              <a:rPr lang="en-ID" b="1" dirty="0"/>
              <a:t> </a:t>
            </a:r>
            <a:r>
              <a:rPr lang="en-ID" b="1" dirty="0" err="1"/>
              <a:t>karya-karya</a:t>
            </a:r>
            <a:r>
              <a:rPr lang="en-ID" b="1" dirty="0"/>
              <a:t> orang lain.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begitu</a:t>
            </a:r>
            <a:r>
              <a:rPr lang="en-ID" b="1" dirty="0"/>
              <a:t>, </a:t>
            </a:r>
            <a:r>
              <a:rPr lang="en-ID" b="1" dirty="0" err="1"/>
              <a:t>kita</a:t>
            </a:r>
            <a:r>
              <a:rPr lang="en-ID" b="1" dirty="0"/>
              <a:t> </a:t>
            </a:r>
            <a:r>
              <a:rPr lang="en-ID" b="1" dirty="0" err="1"/>
              <a:t>bisa</a:t>
            </a:r>
            <a:r>
              <a:rPr lang="en-ID" b="1" dirty="0"/>
              <a:t> </a:t>
            </a:r>
            <a:r>
              <a:rPr lang="en-ID" b="1" dirty="0" err="1"/>
              <a:t>terhindar</a:t>
            </a:r>
            <a:r>
              <a:rPr lang="en-ID" b="1" dirty="0"/>
              <a:t> </a:t>
            </a:r>
            <a:r>
              <a:rPr lang="en-ID" b="1" dirty="0" err="1"/>
              <a:t>dari</a:t>
            </a:r>
            <a:r>
              <a:rPr lang="en-ID" b="1" dirty="0"/>
              <a:t> </a:t>
            </a:r>
            <a:r>
              <a:rPr lang="en-ID" b="1" dirty="0" err="1"/>
              <a:t>plagiat</a:t>
            </a:r>
            <a:r>
              <a:rPr lang="en-ID" b="1" dirty="0"/>
              <a:t>.</a:t>
            </a:r>
          </a:p>
          <a:p>
            <a:endParaRPr lang="en-ID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EFFA876-8A7E-4E9D-BCC0-47D2B7FEF75B}"/>
              </a:ext>
            </a:extLst>
          </p:cNvPr>
          <p:cNvSpPr txBox="1">
            <a:spLocks/>
          </p:cNvSpPr>
          <p:nvPr/>
        </p:nvSpPr>
        <p:spPr>
          <a:xfrm>
            <a:off x="5923856" y="2465292"/>
            <a:ext cx="3834874" cy="3711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A2609EDB-180C-47EE-9FA3-1A69D729D9E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801" r="9801"/>
          <a:stretch>
            <a:fillRect/>
          </a:stretch>
        </p:blipFill>
        <p:spPr>
          <a:xfrm>
            <a:off x="6096000" y="2125500"/>
            <a:ext cx="4498159" cy="4197427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5072BEA-AF53-4BA8-9D7D-985D4C454820}"/>
              </a:ext>
            </a:extLst>
          </p:cNvPr>
          <p:cNvSpPr txBox="1"/>
          <p:nvPr/>
        </p:nvSpPr>
        <p:spPr>
          <a:xfrm>
            <a:off x="6007510" y="6322927"/>
            <a:ext cx="44981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900" dirty="0">
                <a:hlinkClick r:id="rId3" tooltip="https://technofaq.org/posts/2018/12/discover-top-5-free-tools-for-plagiarism-detection/"/>
              </a:rPr>
              <a:t>This Photo</a:t>
            </a:r>
            <a:r>
              <a:rPr lang="en-ID" sz="900" dirty="0"/>
              <a:t> by Unknown Author is licensed under </a:t>
            </a:r>
            <a:r>
              <a:rPr lang="en-ID" sz="900" dirty="0">
                <a:hlinkClick r:id="rId4" tooltip="https://creativecommons.org/licenses/by-nc-sa/3.0/"/>
              </a:rPr>
              <a:t>CC BY-SA-NC</a:t>
            </a:r>
            <a:endParaRPr lang="en-ID" sz="900" dirty="0"/>
          </a:p>
        </p:txBody>
      </p:sp>
    </p:spTree>
    <p:extLst>
      <p:ext uri="{BB962C8B-B14F-4D97-AF65-F5344CB8AC3E}">
        <p14:creationId xmlns:p14="http://schemas.microsoft.com/office/powerpoint/2010/main" val="242341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Terima</a:t>
            </a:r>
            <a:r>
              <a:rPr lang="en-US" dirty="0"/>
              <a:t> Kasih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415476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pengantar</a:t>
            </a:r>
            <a:r>
              <a:rPr lang="en-US" dirty="0"/>
              <a:t>: data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publikasi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 Universitas Islam Negeri </a:t>
            </a:r>
            <a:r>
              <a:rPr lang="en-US" dirty="0" err="1"/>
              <a:t>Alauddin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database Scopus (Nov, 2020)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1B0CF59-E357-40D3-85FF-6A6980A548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14" t="7603" r="4881" b="5971"/>
          <a:stretch/>
        </p:blipFill>
        <p:spPr>
          <a:xfrm>
            <a:off x="393468" y="1995054"/>
            <a:ext cx="9628632" cy="462016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264326-7E17-477B-ABCD-5B9BAE37CA59}"/>
              </a:ext>
            </a:extLst>
          </p:cNvPr>
          <p:cNvSpPr txBox="1"/>
          <p:nvPr/>
        </p:nvSpPr>
        <p:spPr>
          <a:xfrm>
            <a:off x="10143911" y="6152662"/>
            <a:ext cx="2733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dirty="0" err="1"/>
              <a:t>Sumber</a:t>
            </a:r>
            <a:r>
              <a:rPr lang="en-ID" sz="1200" dirty="0"/>
              <a:t>: </a:t>
            </a:r>
            <a:r>
              <a:rPr lang="en-ID" sz="1200" dirty="0">
                <a:hlinkClick r:id="rId3"/>
              </a:rPr>
              <a:t>www.scopus.com</a:t>
            </a:r>
            <a:endParaRPr lang="en-ID" sz="1200" dirty="0"/>
          </a:p>
          <a:p>
            <a:r>
              <a:rPr lang="en-ID" sz="1200" dirty="0"/>
              <a:t>Affiliation ID: </a:t>
            </a:r>
            <a:r>
              <a:rPr lang="en-ID" sz="1200" b="0" i="0" dirty="0">
                <a:solidFill>
                  <a:srgbClr val="323232"/>
                </a:solidFill>
                <a:effectLst/>
                <a:latin typeface="NexusSan"/>
              </a:rPr>
              <a:t>60106635</a:t>
            </a:r>
            <a:endParaRPr lang="en-ID" sz="1200" dirty="0"/>
          </a:p>
        </p:txBody>
      </p:sp>
    </p:spTree>
    <p:extLst>
      <p:ext uri="{BB962C8B-B14F-4D97-AF65-F5344CB8AC3E}">
        <p14:creationId xmlns:p14="http://schemas.microsoft.com/office/powerpoint/2010/main" val="18482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87B32ED-B49C-416C-8065-5B72155E55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7576388"/>
              </p:ext>
            </p:extLst>
          </p:nvPr>
        </p:nvGraphicFramePr>
        <p:xfrm>
          <a:off x="692726" y="1838035"/>
          <a:ext cx="11164977" cy="4886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A2753B06-7100-490D-AFF2-EEE1A3286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466343"/>
            <a:ext cx="9628632" cy="1362113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terbitan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/</a:t>
            </a:r>
            <a:r>
              <a:rPr lang="en-US" dirty="0" err="1"/>
              <a:t>prosiding</a:t>
            </a:r>
            <a:r>
              <a:rPr lang="en-US" dirty="0"/>
              <a:t> yang </a:t>
            </a:r>
            <a:r>
              <a:rPr lang="en-US" dirty="0" err="1"/>
              <a:t>menerbitkan</a:t>
            </a:r>
            <a:r>
              <a:rPr lang="en-US" dirty="0"/>
              <a:t> 32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tulis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FST (November: 2020)</a:t>
            </a:r>
          </a:p>
        </p:txBody>
      </p:sp>
    </p:spTree>
    <p:extLst>
      <p:ext uri="{BB962C8B-B14F-4D97-AF65-F5344CB8AC3E}">
        <p14:creationId xmlns:p14="http://schemas.microsoft.com/office/powerpoint/2010/main" val="88070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02015-1865-47AD-AFD4-D4DF72455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Sebaran</a:t>
            </a:r>
            <a:r>
              <a:rPr lang="en-ID" dirty="0"/>
              <a:t> 32 </a:t>
            </a:r>
            <a:r>
              <a:rPr lang="en-ID" dirty="0" err="1"/>
              <a:t>dokumen</a:t>
            </a:r>
            <a:r>
              <a:rPr lang="en-ID" dirty="0"/>
              <a:t> di </a:t>
            </a:r>
            <a:r>
              <a:rPr lang="en-ID" dirty="0" err="1"/>
              <a:t>beberapa</a:t>
            </a:r>
            <a:r>
              <a:rPr lang="en-ID" dirty="0"/>
              <a:t> negara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1B7752D-3902-4DD6-B9AF-E028401CCE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1728546"/>
              </p:ext>
            </p:extLst>
          </p:nvPr>
        </p:nvGraphicFramePr>
        <p:xfrm>
          <a:off x="324465" y="1995948"/>
          <a:ext cx="6204154" cy="4683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9808F9F-B40E-412E-962A-DD48FD4C36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2938727"/>
              </p:ext>
            </p:extLst>
          </p:nvPr>
        </p:nvGraphicFramePr>
        <p:xfrm>
          <a:off x="6991438" y="1995948"/>
          <a:ext cx="4482807" cy="4670976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451107">
                  <a:extLst>
                    <a:ext uri="{9D8B030D-6E8A-4147-A177-3AD203B41FA5}">
                      <a16:colId xmlns:a16="http://schemas.microsoft.com/office/drawing/2014/main" val="516553414"/>
                    </a:ext>
                  </a:extLst>
                </a:gridCol>
                <a:gridCol w="1031700">
                  <a:extLst>
                    <a:ext uri="{9D8B030D-6E8A-4147-A177-3AD203B41FA5}">
                      <a16:colId xmlns:a16="http://schemas.microsoft.com/office/drawing/2014/main" val="559499884"/>
                    </a:ext>
                  </a:extLst>
                </a:gridCol>
              </a:tblGrid>
              <a:tr h="14596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700" u="none" strike="noStrike">
                          <a:effectLst/>
                        </a:rPr>
                        <a:t>Row Labels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0" marR="5190" marT="5190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700" u="none" strike="noStrike">
                          <a:effectLst/>
                        </a:rPr>
                        <a:t>Sum of Dokumen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0" marR="5190" marT="5190" marB="0" anchor="b"/>
                </a:tc>
                <a:extLst>
                  <a:ext uri="{0D108BD9-81ED-4DB2-BD59-A6C34878D82A}">
                    <a16:rowId xmlns:a16="http://schemas.microsoft.com/office/drawing/2014/main" val="855999912"/>
                  </a:ext>
                </a:extLst>
              </a:tr>
              <a:tr h="14596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700" u="none" strike="noStrike">
                          <a:effectLst/>
                        </a:rPr>
                        <a:t>Belanda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0" marR="5190" marT="519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700" u="none" strike="noStrike">
                          <a:effectLst/>
                        </a:rPr>
                        <a:t>1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0" marR="5190" marT="5190" marB="0" anchor="b"/>
                </a:tc>
                <a:extLst>
                  <a:ext uri="{0D108BD9-81ED-4DB2-BD59-A6C34878D82A}">
                    <a16:rowId xmlns:a16="http://schemas.microsoft.com/office/drawing/2014/main" val="313926032"/>
                  </a:ext>
                </a:extLst>
              </a:tr>
              <a:tr h="14596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700" u="none" strike="noStrike">
                          <a:effectLst/>
                        </a:rPr>
                        <a:t>Heliyon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85" marR="5190" marT="519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700" u="none" strike="noStrike">
                          <a:effectLst/>
                        </a:rPr>
                        <a:t>1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0" marR="5190" marT="5190" marB="0" anchor="b"/>
                </a:tc>
                <a:extLst>
                  <a:ext uri="{0D108BD9-81ED-4DB2-BD59-A6C34878D82A}">
                    <a16:rowId xmlns:a16="http://schemas.microsoft.com/office/drawing/2014/main" val="2045309749"/>
                  </a:ext>
                </a:extLst>
              </a:tr>
              <a:tr h="14596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700" u="none" strike="noStrike">
                          <a:effectLst/>
                        </a:rPr>
                        <a:t>India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0" marR="5190" marT="519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700" u="none" strike="noStrike">
                          <a:effectLst/>
                        </a:rPr>
                        <a:t>4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0" marR="5190" marT="5190" marB="0" anchor="b"/>
                </a:tc>
                <a:extLst>
                  <a:ext uri="{0D108BD9-81ED-4DB2-BD59-A6C34878D82A}">
                    <a16:rowId xmlns:a16="http://schemas.microsoft.com/office/drawing/2014/main" val="1087240767"/>
                  </a:ext>
                </a:extLst>
              </a:tr>
              <a:tr h="14596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u="none" strike="noStrike">
                          <a:effectLst/>
                        </a:rPr>
                        <a:t>International Journal of Pharmaceutical Research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85" marR="5190" marT="519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700" u="none" strike="noStrike">
                          <a:effectLst/>
                        </a:rPr>
                        <a:t>3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0" marR="5190" marT="5190" marB="0" anchor="b"/>
                </a:tc>
                <a:extLst>
                  <a:ext uri="{0D108BD9-81ED-4DB2-BD59-A6C34878D82A}">
                    <a16:rowId xmlns:a16="http://schemas.microsoft.com/office/drawing/2014/main" val="2782111957"/>
                  </a:ext>
                </a:extLst>
              </a:tr>
              <a:tr h="14596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u="none" strike="noStrike">
                          <a:effectLst/>
                        </a:rPr>
                        <a:t>Journal of Pure and Applied Microbiology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85" marR="5190" marT="519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700" u="none" strike="noStrike">
                          <a:effectLst/>
                        </a:rPr>
                        <a:t>1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0" marR="5190" marT="5190" marB="0" anchor="b"/>
                </a:tc>
                <a:extLst>
                  <a:ext uri="{0D108BD9-81ED-4DB2-BD59-A6C34878D82A}">
                    <a16:rowId xmlns:a16="http://schemas.microsoft.com/office/drawing/2014/main" val="971938227"/>
                  </a:ext>
                </a:extLst>
              </a:tr>
              <a:tr h="14596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700" u="none" strike="noStrike">
                          <a:effectLst/>
                        </a:rPr>
                        <a:t>Indonesia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0" marR="5190" marT="519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700" u="none" strike="noStrike">
                          <a:effectLst/>
                        </a:rPr>
                        <a:t>4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0" marR="5190" marT="5190" marB="0" anchor="b"/>
                </a:tc>
                <a:extLst>
                  <a:ext uri="{0D108BD9-81ED-4DB2-BD59-A6C34878D82A}">
                    <a16:rowId xmlns:a16="http://schemas.microsoft.com/office/drawing/2014/main" val="489311753"/>
                  </a:ext>
                </a:extLst>
              </a:tr>
              <a:tr h="14596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700" u="none" strike="noStrike">
                          <a:effectLst/>
                        </a:rPr>
                        <a:t>Biodiversitas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85" marR="5190" marT="519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700" u="none" strike="noStrike">
                          <a:effectLst/>
                        </a:rPr>
                        <a:t>3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0" marR="5190" marT="5190" marB="0" anchor="b"/>
                </a:tc>
                <a:extLst>
                  <a:ext uri="{0D108BD9-81ED-4DB2-BD59-A6C34878D82A}">
                    <a16:rowId xmlns:a16="http://schemas.microsoft.com/office/drawing/2014/main" val="304120286"/>
                  </a:ext>
                </a:extLst>
              </a:tr>
              <a:tr h="14596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700" u="none" strike="noStrike">
                          <a:effectLst/>
                        </a:rPr>
                        <a:t>HAYATI Journal of Biosciences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85" marR="5190" marT="519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700" u="none" strike="noStrike">
                          <a:effectLst/>
                        </a:rPr>
                        <a:t>1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0" marR="5190" marT="5190" marB="0" anchor="b"/>
                </a:tc>
                <a:extLst>
                  <a:ext uri="{0D108BD9-81ED-4DB2-BD59-A6C34878D82A}">
                    <a16:rowId xmlns:a16="http://schemas.microsoft.com/office/drawing/2014/main" val="4030339373"/>
                  </a:ext>
                </a:extLst>
              </a:tr>
              <a:tr h="14596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700" u="none" strike="noStrike">
                          <a:effectLst/>
                        </a:rPr>
                        <a:t>Malaysia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0" marR="5190" marT="519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700" u="none" strike="noStrike">
                          <a:effectLst/>
                        </a:rPr>
                        <a:t>3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0" marR="5190" marT="5190" marB="0" anchor="b"/>
                </a:tc>
                <a:extLst>
                  <a:ext uri="{0D108BD9-81ED-4DB2-BD59-A6C34878D82A}">
                    <a16:rowId xmlns:a16="http://schemas.microsoft.com/office/drawing/2014/main" val="1978368012"/>
                  </a:ext>
                </a:extLst>
              </a:tr>
              <a:tr h="14596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u="none" strike="noStrike">
                          <a:effectLst/>
                        </a:rPr>
                        <a:t>Malaysian Journal of Analytical Sciences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85" marR="5190" marT="519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700" u="none" strike="noStrike">
                          <a:effectLst/>
                        </a:rPr>
                        <a:t>1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0" marR="5190" marT="5190" marB="0" anchor="b"/>
                </a:tc>
                <a:extLst>
                  <a:ext uri="{0D108BD9-81ED-4DB2-BD59-A6C34878D82A}">
                    <a16:rowId xmlns:a16="http://schemas.microsoft.com/office/drawing/2014/main" val="1633775931"/>
                  </a:ext>
                </a:extLst>
              </a:tr>
              <a:tr h="14596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700" u="none" strike="noStrike">
                          <a:effectLst/>
                        </a:rPr>
                        <a:t>Malaysian Journal of Microbiology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85" marR="5190" marT="519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700" u="none" strike="noStrike">
                          <a:effectLst/>
                        </a:rPr>
                        <a:t>1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0" marR="5190" marT="5190" marB="0" anchor="b"/>
                </a:tc>
                <a:extLst>
                  <a:ext uri="{0D108BD9-81ED-4DB2-BD59-A6C34878D82A}">
                    <a16:rowId xmlns:a16="http://schemas.microsoft.com/office/drawing/2014/main" val="3743343810"/>
                  </a:ext>
                </a:extLst>
              </a:tr>
              <a:tr h="14596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u="none" strike="noStrike">
                          <a:effectLst/>
                        </a:rPr>
                        <a:t>Pertanika Journal of Social Sciences and Humanities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85" marR="5190" marT="519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700" u="none" strike="noStrike">
                          <a:effectLst/>
                        </a:rPr>
                        <a:t>1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0" marR="5190" marT="5190" marB="0" anchor="b"/>
                </a:tc>
                <a:extLst>
                  <a:ext uri="{0D108BD9-81ED-4DB2-BD59-A6C34878D82A}">
                    <a16:rowId xmlns:a16="http://schemas.microsoft.com/office/drawing/2014/main" val="4170035147"/>
                  </a:ext>
                </a:extLst>
              </a:tr>
              <a:tr h="14596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700" u="none" strike="noStrike">
                          <a:effectLst/>
                        </a:rPr>
                        <a:t>Pakistan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0" marR="5190" marT="519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700" u="none" strike="noStrike">
                          <a:effectLst/>
                        </a:rPr>
                        <a:t>1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0" marR="5190" marT="5190" marB="0" anchor="b"/>
                </a:tc>
                <a:extLst>
                  <a:ext uri="{0D108BD9-81ED-4DB2-BD59-A6C34878D82A}">
                    <a16:rowId xmlns:a16="http://schemas.microsoft.com/office/drawing/2014/main" val="3956266536"/>
                  </a:ext>
                </a:extLst>
              </a:tr>
              <a:tr h="14596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u="none" strike="noStrike">
                          <a:effectLst/>
                        </a:rPr>
                        <a:t>Journal of Engineering and Applied Sciences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85" marR="5190" marT="519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700" u="none" strike="noStrike">
                          <a:effectLst/>
                        </a:rPr>
                        <a:t>1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0" marR="5190" marT="5190" marB="0" anchor="b"/>
                </a:tc>
                <a:extLst>
                  <a:ext uri="{0D108BD9-81ED-4DB2-BD59-A6C34878D82A}">
                    <a16:rowId xmlns:a16="http://schemas.microsoft.com/office/drawing/2014/main" val="872460159"/>
                  </a:ext>
                </a:extLst>
              </a:tr>
              <a:tr h="14596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700" u="none" strike="noStrike">
                          <a:effectLst/>
                        </a:rPr>
                        <a:t>Switzerland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0" marR="5190" marT="519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700" u="none" strike="noStrike">
                          <a:effectLst/>
                        </a:rPr>
                        <a:t>2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0" marR="5190" marT="5190" marB="0" anchor="b"/>
                </a:tc>
                <a:extLst>
                  <a:ext uri="{0D108BD9-81ED-4DB2-BD59-A6C34878D82A}">
                    <a16:rowId xmlns:a16="http://schemas.microsoft.com/office/drawing/2014/main" val="2792357704"/>
                  </a:ext>
                </a:extLst>
              </a:tr>
              <a:tr h="14596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u="none" strike="noStrike">
                          <a:effectLst/>
                        </a:rPr>
                        <a:t>International Journal of Technology Enhanced Learning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85" marR="5190" marT="519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700" u="none" strike="noStrike">
                          <a:effectLst/>
                        </a:rPr>
                        <a:t>1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0" marR="5190" marT="5190" marB="0" anchor="b"/>
                </a:tc>
                <a:extLst>
                  <a:ext uri="{0D108BD9-81ED-4DB2-BD59-A6C34878D82A}">
                    <a16:rowId xmlns:a16="http://schemas.microsoft.com/office/drawing/2014/main" val="1129578134"/>
                  </a:ext>
                </a:extLst>
              </a:tr>
              <a:tr h="14596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700" u="none" strike="noStrike">
                          <a:effectLst/>
                        </a:rPr>
                        <a:t>Key Engineering Materials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85" marR="5190" marT="519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700" u="none" strike="noStrike">
                          <a:effectLst/>
                        </a:rPr>
                        <a:t>1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0" marR="5190" marT="5190" marB="0" anchor="b"/>
                </a:tc>
                <a:extLst>
                  <a:ext uri="{0D108BD9-81ED-4DB2-BD59-A6C34878D82A}">
                    <a16:rowId xmlns:a16="http://schemas.microsoft.com/office/drawing/2014/main" val="3680160677"/>
                  </a:ext>
                </a:extLst>
              </a:tr>
              <a:tr h="14596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700" u="none" strike="noStrike">
                          <a:effectLst/>
                        </a:rPr>
                        <a:t>Turkey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0" marR="5190" marT="519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700" u="none" strike="noStrike">
                          <a:effectLst/>
                        </a:rPr>
                        <a:t>2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0" marR="5190" marT="5190" marB="0" anchor="b"/>
                </a:tc>
                <a:extLst>
                  <a:ext uri="{0D108BD9-81ED-4DB2-BD59-A6C34878D82A}">
                    <a16:rowId xmlns:a16="http://schemas.microsoft.com/office/drawing/2014/main" val="2245337969"/>
                  </a:ext>
                </a:extLst>
              </a:tr>
              <a:tr h="14596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700" u="none" strike="noStrike">
                          <a:effectLst/>
                        </a:rPr>
                        <a:t>EurAsian Journal of BioSciences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85" marR="5190" marT="519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700" u="none" strike="noStrike">
                          <a:effectLst/>
                        </a:rPr>
                        <a:t>1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0" marR="5190" marT="5190" marB="0" anchor="b"/>
                </a:tc>
                <a:extLst>
                  <a:ext uri="{0D108BD9-81ED-4DB2-BD59-A6C34878D82A}">
                    <a16:rowId xmlns:a16="http://schemas.microsoft.com/office/drawing/2014/main" val="1627340055"/>
                  </a:ext>
                </a:extLst>
              </a:tr>
              <a:tr h="14596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700" u="none" strike="noStrike">
                          <a:effectLst/>
                        </a:rPr>
                        <a:t>International Journal of Instruction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85" marR="5190" marT="519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700" u="none" strike="noStrike">
                          <a:effectLst/>
                        </a:rPr>
                        <a:t>1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0" marR="5190" marT="5190" marB="0" anchor="b"/>
                </a:tc>
                <a:extLst>
                  <a:ext uri="{0D108BD9-81ED-4DB2-BD59-A6C34878D82A}">
                    <a16:rowId xmlns:a16="http://schemas.microsoft.com/office/drawing/2014/main" val="2801132541"/>
                  </a:ext>
                </a:extLst>
              </a:tr>
              <a:tr h="14596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700" u="none" strike="noStrike">
                          <a:effectLst/>
                        </a:rPr>
                        <a:t>UAE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0" marR="5190" marT="519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700" u="none" strike="noStrike">
                          <a:effectLst/>
                        </a:rPr>
                        <a:t>1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0" marR="5190" marT="5190" marB="0" anchor="b"/>
                </a:tc>
                <a:extLst>
                  <a:ext uri="{0D108BD9-81ED-4DB2-BD59-A6C34878D82A}">
                    <a16:rowId xmlns:a16="http://schemas.microsoft.com/office/drawing/2014/main" val="3615980121"/>
                  </a:ext>
                </a:extLst>
              </a:tr>
              <a:tr h="14596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u="none" strike="noStrike">
                          <a:effectLst/>
                        </a:rPr>
                        <a:t>International Journal of Engineering and Technology(UAE)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85" marR="5190" marT="519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700" u="none" strike="noStrike">
                          <a:effectLst/>
                        </a:rPr>
                        <a:t>1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0" marR="5190" marT="5190" marB="0" anchor="b"/>
                </a:tc>
                <a:extLst>
                  <a:ext uri="{0D108BD9-81ED-4DB2-BD59-A6C34878D82A}">
                    <a16:rowId xmlns:a16="http://schemas.microsoft.com/office/drawing/2014/main" val="4091020068"/>
                  </a:ext>
                </a:extLst>
              </a:tr>
              <a:tr h="14596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700" u="none" strike="noStrike">
                          <a:effectLst/>
                        </a:rPr>
                        <a:t>UK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0" marR="5190" marT="519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700" u="none" strike="noStrike">
                          <a:effectLst/>
                        </a:rPr>
                        <a:t>12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0" marR="5190" marT="5190" marB="0" anchor="b"/>
                </a:tc>
                <a:extLst>
                  <a:ext uri="{0D108BD9-81ED-4DB2-BD59-A6C34878D82A}">
                    <a16:rowId xmlns:a16="http://schemas.microsoft.com/office/drawing/2014/main" val="2384542214"/>
                  </a:ext>
                </a:extLst>
              </a:tr>
              <a:tr h="14596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u="none" strike="noStrike">
                          <a:effectLst/>
                        </a:rPr>
                        <a:t>IOP Conference Series: Earth and Environmental Science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85" marR="5190" marT="519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700" u="none" strike="noStrike">
                          <a:effectLst/>
                        </a:rPr>
                        <a:t>1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0" marR="5190" marT="5190" marB="0" anchor="b"/>
                </a:tc>
                <a:extLst>
                  <a:ext uri="{0D108BD9-81ED-4DB2-BD59-A6C34878D82A}">
                    <a16:rowId xmlns:a16="http://schemas.microsoft.com/office/drawing/2014/main" val="3912369825"/>
                  </a:ext>
                </a:extLst>
              </a:tr>
              <a:tr h="14596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u="none" strike="noStrike">
                          <a:effectLst/>
                        </a:rPr>
                        <a:t>IOP Conference Series: Materials Science and Engineering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85" marR="5190" marT="519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700" u="none" strike="noStrike">
                          <a:effectLst/>
                        </a:rPr>
                        <a:t>3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0" marR="5190" marT="5190" marB="0" anchor="b"/>
                </a:tc>
                <a:extLst>
                  <a:ext uri="{0D108BD9-81ED-4DB2-BD59-A6C34878D82A}">
                    <a16:rowId xmlns:a16="http://schemas.microsoft.com/office/drawing/2014/main" val="4076270041"/>
                  </a:ext>
                </a:extLst>
              </a:tr>
              <a:tr h="14596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u="none" strike="noStrike">
                          <a:effectLst/>
                        </a:rPr>
                        <a:t>Journal of Physics: Conference Series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85" marR="5190" marT="519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700" u="none" strike="noStrike">
                          <a:effectLst/>
                        </a:rPr>
                        <a:t>7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0" marR="5190" marT="5190" marB="0" anchor="b"/>
                </a:tc>
                <a:extLst>
                  <a:ext uri="{0D108BD9-81ED-4DB2-BD59-A6C34878D82A}">
                    <a16:rowId xmlns:a16="http://schemas.microsoft.com/office/drawing/2014/main" val="22906866"/>
                  </a:ext>
                </a:extLst>
              </a:tr>
              <a:tr h="14596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700" u="none" strike="noStrike">
                          <a:effectLst/>
                        </a:rPr>
                        <a:t>Materials Today: Proceedings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85" marR="5190" marT="519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700" u="none" strike="noStrike">
                          <a:effectLst/>
                        </a:rPr>
                        <a:t>1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0" marR="5190" marT="5190" marB="0" anchor="b"/>
                </a:tc>
                <a:extLst>
                  <a:ext uri="{0D108BD9-81ED-4DB2-BD59-A6C34878D82A}">
                    <a16:rowId xmlns:a16="http://schemas.microsoft.com/office/drawing/2014/main" val="3816074924"/>
                  </a:ext>
                </a:extLst>
              </a:tr>
              <a:tr h="14596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700" u="none" strike="noStrike">
                          <a:effectLst/>
                        </a:rPr>
                        <a:t>US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0" marR="5190" marT="519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700" u="none" strike="noStrike">
                          <a:effectLst/>
                        </a:rPr>
                        <a:t>2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0" marR="5190" marT="5190" marB="0" anchor="b"/>
                </a:tc>
                <a:extLst>
                  <a:ext uri="{0D108BD9-81ED-4DB2-BD59-A6C34878D82A}">
                    <a16:rowId xmlns:a16="http://schemas.microsoft.com/office/drawing/2014/main" val="2138160048"/>
                  </a:ext>
                </a:extLst>
              </a:tr>
              <a:tr h="14596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700" u="none" strike="noStrike">
                          <a:effectLst/>
                        </a:rPr>
                        <a:t>AIP Conference Proceedings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85" marR="5190" marT="519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700" u="none" strike="noStrike">
                          <a:effectLst/>
                        </a:rPr>
                        <a:t>1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0" marR="5190" marT="5190" marB="0" anchor="b"/>
                </a:tc>
                <a:extLst>
                  <a:ext uri="{0D108BD9-81ED-4DB2-BD59-A6C34878D82A}">
                    <a16:rowId xmlns:a16="http://schemas.microsoft.com/office/drawing/2014/main" val="164091006"/>
                  </a:ext>
                </a:extLst>
              </a:tr>
              <a:tr h="14596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700" u="none" strike="noStrike">
                          <a:effectLst/>
                        </a:rPr>
                        <a:t>Buildings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85" marR="5190" marT="519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700" u="none" strike="noStrike">
                          <a:effectLst/>
                        </a:rPr>
                        <a:t>1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0" marR="5190" marT="5190" marB="0" anchor="b"/>
                </a:tc>
                <a:extLst>
                  <a:ext uri="{0D108BD9-81ED-4DB2-BD59-A6C34878D82A}">
                    <a16:rowId xmlns:a16="http://schemas.microsoft.com/office/drawing/2014/main" val="931392135"/>
                  </a:ext>
                </a:extLst>
              </a:tr>
              <a:tr h="14596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700" u="none" strike="noStrike">
                          <a:effectLst/>
                        </a:rPr>
                        <a:t>Grand Total</a:t>
                      </a:r>
                      <a:endParaRPr lang="en-ID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0" marR="5190" marT="519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700" u="none" strike="noStrike" dirty="0">
                          <a:effectLst/>
                        </a:rPr>
                        <a:t>32</a:t>
                      </a:r>
                      <a:endParaRPr lang="en-ID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0" marR="5190" marT="5190" marB="0" anchor="b"/>
                </a:tc>
                <a:extLst>
                  <a:ext uri="{0D108BD9-81ED-4DB2-BD59-A6C34878D82A}">
                    <a16:rowId xmlns:a16="http://schemas.microsoft.com/office/drawing/2014/main" val="2724913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280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Materi</a:t>
            </a:r>
            <a:r>
              <a:rPr lang="en-US" dirty="0"/>
              <a:t> 1: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Bacaan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Banjir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(Information Overwhelmed)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14EC24-876A-4845-ABD4-81C096984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80160" y="2352214"/>
            <a:ext cx="4743450" cy="36480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ED5FC1-69F0-4900-9561-3F40912F9702}"/>
              </a:ext>
            </a:extLst>
          </p:cNvPr>
          <p:cNvSpPr txBox="1"/>
          <p:nvPr/>
        </p:nvSpPr>
        <p:spPr>
          <a:xfrm>
            <a:off x="1280160" y="6000289"/>
            <a:ext cx="4743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900">
                <a:hlinkClick r:id="rId3" tooltip="http://www.coetail.com/rhiannondoherty/category/coetail-information-literacy/"/>
              </a:rPr>
              <a:t>This Photo</a:t>
            </a:r>
            <a:r>
              <a:rPr lang="en-ID" sz="900"/>
              <a:t> by Unknown Author is licensed under </a:t>
            </a:r>
            <a:r>
              <a:rPr lang="en-ID" sz="900">
                <a:hlinkClick r:id="rId4" tooltip="https://creativecommons.org/licenses/by-sa/3.0/"/>
              </a:rPr>
              <a:t>CC BY-SA</a:t>
            </a:r>
            <a:endParaRPr lang="en-ID" sz="9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2D69F8-BDD4-4D67-BF1C-94E41273CEE9}"/>
              </a:ext>
            </a:extLst>
          </p:cNvPr>
          <p:cNvSpPr txBox="1"/>
          <p:nvPr/>
        </p:nvSpPr>
        <p:spPr>
          <a:xfrm>
            <a:off x="6459794" y="2352214"/>
            <a:ext cx="50881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dirty="0"/>
              <a:t>BAHAN RUJUKAN:</a:t>
            </a:r>
          </a:p>
          <a:p>
            <a:endParaRPr lang="en-ID" dirty="0"/>
          </a:p>
          <a:p>
            <a:pPr marL="342900" indent="-342900">
              <a:buAutoNum type="arabicParenR"/>
            </a:pPr>
            <a:r>
              <a:rPr lang="en-ID" dirty="0" err="1"/>
              <a:t>Buku</a:t>
            </a:r>
            <a:endParaRPr lang="en-ID" dirty="0"/>
          </a:p>
          <a:p>
            <a:pPr marL="342900" indent="-342900">
              <a:buAutoNum type="arabicParenR"/>
            </a:pPr>
            <a:r>
              <a:rPr lang="en-ID" dirty="0" err="1"/>
              <a:t>Jurnal</a:t>
            </a:r>
            <a:endParaRPr lang="en-ID" dirty="0"/>
          </a:p>
          <a:p>
            <a:pPr marL="342900" indent="-342900">
              <a:buAutoNum type="arabicParenR"/>
            </a:pPr>
            <a:r>
              <a:rPr lang="en-ID" dirty="0" err="1"/>
              <a:t>Prosiding</a:t>
            </a:r>
            <a:endParaRPr lang="en-ID" dirty="0"/>
          </a:p>
          <a:p>
            <a:pPr marL="342900" indent="-342900">
              <a:buAutoNum type="arabicParenR"/>
            </a:pPr>
            <a:r>
              <a:rPr lang="en-ID" dirty="0" err="1"/>
              <a:t>Laporan</a:t>
            </a:r>
            <a:r>
              <a:rPr lang="en-ID" dirty="0"/>
              <a:t> </a:t>
            </a:r>
            <a:r>
              <a:rPr lang="en-ID" dirty="0" err="1"/>
              <a:t>Penelitian</a:t>
            </a:r>
            <a:endParaRPr lang="en-ID" dirty="0"/>
          </a:p>
          <a:p>
            <a:pPr marL="342900" indent="-342900">
              <a:buAutoNum type="arabicParenR"/>
            </a:pPr>
            <a:r>
              <a:rPr lang="en-ID" dirty="0" err="1"/>
              <a:t>Liputan</a:t>
            </a:r>
            <a:r>
              <a:rPr lang="en-ID" dirty="0"/>
              <a:t> </a:t>
            </a:r>
            <a:r>
              <a:rPr lang="en-ID" dirty="0" err="1"/>
              <a:t>Berita</a:t>
            </a:r>
            <a:endParaRPr lang="en-ID" dirty="0"/>
          </a:p>
          <a:p>
            <a:pPr marL="342900" indent="-342900">
              <a:buAutoNum type="arabicParenR"/>
            </a:pPr>
            <a:r>
              <a:rPr lang="en-ID" dirty="0"/>
              <a:t>Website</a:t>
            </a:r>
          </a:p>
          <a:p>
            <a:pPr marL="342900" indent="-342900">
              <a:buAutoNum type="arabicParenR"/>
            </a:pPr>
            <a:r>
              <a:rPr lang="en-ID" dirty="0"/>
              <a:t>Blog</a:t>
            </a:r>
          </a:p>
          <a:p>
            <a:pPr marL="342900" indent="-342900">
              <a:buAutoNum type="arabicParenR"/>
            </a:pPr>
            <a:r>
              <a:rPr lang="en-ID" dirty="0" err="1"/>
              <a:t>Statistik</a:t>
            </a:r>
            <a:endParaRPr lang="en-ID" dirty="0"/>
          </a:p>
          <a:p>
            <a:pPr marL="342900" indent="-342900">
              <a:buAutoNum type="arabicParenR"/>
            </a:pPr>
            <a:r>
              <a:rPr lang="en-ID" dirty="0" err="1"/>
              <a:t>Dsb</a:t>
            </a:r>
            <a:endParaRPr lang="en-ID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C9F24930-1642-4C01-B8DC-F30BF154C87C}"/>
              </a:ext>
            </a:extLst>
          </p:cNvPr>
          <p:cNvSpPr/>
          <p:nvPr/>
        </p:nvSpPr>
        <p:spPr>
          <a:xfrm>
            <a:off x="8737601" y="3097161"/>
            <a:ext cx="465394" cy="2197510"/>
          </a:xfrm>
          <a:prstGeom prst="rightBrace">
            <a:avLst>
              <a:gd name="adj1" fmla="val 8333"/>
              <a:gd name="adj2" fmla="val 46217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27AF7C-24EA-4AFB-BD50-83C4A2A90AB0}"/>
              </a:ext>
            </a:extLst>
          </p:cNvPr>
          <p:cNvSpPr txBox="1"/>
          <p:nvPr/>
        </p:nvSpPr>
        <p:spPr>
          <a:xfrm>
            <a:off x="9515591" y="3383364"/>
            <a:ext cx="14453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/>
              <a:t>Format </a:t>
            </a:r>
            <a:r>
              <a:rPr lang="en-ID" dirty="0" err="1"/>
              <a:t>elektronik</a:t>
            </a:r>
            <a:r>
              <a:rPr lang="en-ID" dirty="0"/>
              <a:t> (</a:t>
            </a:r>
            <a:r>
              <a:rPr lang="en-ID" dirty="0" err="1"/>
              <a:t>ebook</a:t>
            </a:r>
            <a:r>
              <a:rPr lang="en-ID" dirty="0"/>
              <a:t>, </a:t>
            </a:r>
            <a:r>
              <a:rPr lang="en-ID" dirty="0" err="1"/>
              <a:t>ejournal</a:t>
            </a:r>
            <a:r>
              <a:rPr lang="en-ID" dirty="0"/>
              <a:t>, </a:t>
            </a:r>
            <a:r>
              <a:rPr lang="en-ID" dirty="0" err="1"/>
              <a:t>dsb</a:t>
            </a:r>
            <a:r>
              <a:rPr lang="en-ID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8830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C4C8F-9878-4A95-9CAA-B1933E03C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Dua</a:t>
            </a:r>
            <a:r>
              <a:rPr lang="en-ID" dirty="0"/>
              <a:t> </a:t>
            </a:r>
            <a:r>
              <a:rPr lang="en-ID" dirty="0" err="1"/>
              <a:t>Pengindeks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Publikasi</a:t>
            </a:r>
            <a:r>
              <a:rPr lang="en-ID" dirty="0"/>
              <a:t> </a:t>
            </a:r>
            <a:r>
              <a:rPr lang="en-ID" dirty="0" err="1"/>
              <a:t>Ilmiah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C05F4-0046-48A3-9A7E-B163A0F0B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619" y="1966999"/>
            <a:ext cx="4489704" cy="830695"/>
          </a:xfrm>
        </p:spPr>
        <p:txBody>
          <a:bodyPr>
            <a:normAutofit fontScale="85000" lnSpcReduction="20000"/>
          </a:bodyPr>
          <a:lstStyle/>
          <a:p>
            <a:r>
              <a:rPr lang="en-ID" dirty="0"/>
              <a:t>Scopus (41,462 </a:t>
            </a:r>
            <a:r>
              <a:rPr lang="en-ID" dirty="0" err="1"/>
              <a:t>penerbit</a:t>
            </a:r>
            <a:r>
              <a:rPr lang="en-ID" dirty="0"/>
              <a:t>, 11 </a:t>
            </a:r>
            <a:r>
              <a:rPr lang="en-ID" dirty="0" err="1"/>
              <a:t>ribu</a:t>
            </a:r>
            <a:r>
              <a:rPr lang="en-ID" dirty="0"/>
              <a:t> di </a:t>
            </a:r>
            <a:r>
              <a:rPr lang="en-ID" dirty="0" err="1"/>
              <a:t>antaranya</a:t>
            </a:r>
            <a:r>
              <a:rPr lang="en-ID" dirty="0"/>
              <a:t> </a:t>
            </a:r>
            <a:r>
              <a:rPr lang="en-ID" dirty="0" err="1"/>
              <a:t>berkaitan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prodi</a:t>
            </a:r>
            <a:r>
              <a:rPr lang="en-ID" dirty="0"/>
              <a:t> di FST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AA1E86F-14ED-4049-BA2A-24C30ACFCA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7368"/>
          <a:stretch/>
        </p:blipFill>
        <p:spPr>
          <a:xfrm>
            <a:off x="692727" y="2881745"/>
            <a:ext cx="4994709" cy="3295217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DB7807-25AE-41C0-98FC-F255CDAE26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D" dirty="0" err="1"/>
              <a:t>WoS</a:t>
            </a:r>
            <a:r>
              <a:rPr lang="en-ID" dirty="0"/>
              <a:t> (Clarivate Analytics)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28249AB-FC4B-47ED-B211-EFA56B0AADA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45958" y="2881745"/>
            <a:ext cx="4958903" cy="3295216"/>
          </a:xfrm>
        </p:spPr>
      </p:pic>
    </p:spTree>
    <p:extLst>
      <p:ext uri="{BB962C8B-B14F-4D97-AF65-F5344CB8AC3E}">
        <p14:creationId xmlns:p14="http://schemas.microsoft.com/office/powerpoint/2010/main" val="318735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56AAE-8398-4FE7-A635-68A70FDD8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Bantuan</a:t>
            </a:r>
            <a:r>
              <a:rPr lang="en-ID" dirty="0"/>
              <a:t> </a:t>
            </a:r>
            <a:r>
              <a:rPr lang="en-ID" dirty="0" err="1"/>
              <a:t>rujukan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tool </a:t>
            </a:r>
            <a:r>
              <a:rPr lang="en-ID" dirty="0" err="1"/>
              <a:t>lainnya</a:t>
            </a:r>
            <a:r>
              <a:rPr lang="en-ID" dirty="0"/>
              <a:t>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6BDAE3-B66A-416A-B167-00AA860D72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 err="1"/>
              <a:t>Internasional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936EC-C577-46B9-9C3C-7052BC9251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D" dirty="0"/>
              <a:t>DOAJ</a:t>
            </a:r>
          </a:p>
          <a:p>
            <a:r>
              <a:rPr lang="en-ID" dirty="0"/>
              <a:t>EBSCO</a:t>
            </a:r>
          </a:p>
          <a:p>
            <a:r>
              <a:rPr lang="en-ID" dirty="0"/>
              <a:t>Copernicus</a:t>
            </a:r>
          </a:p>
          <a:p>
            <a:r>
              <a:rPr lang="en-ID" dirty="0"/>
              <a:t>Cambridge University Press</a:t>
            </a:r>
          </a:p>
          <a:p>
            <a:r>
              <a:rPr lang="en-ID" dirty="0" err="1"/>
              <a:t>LibGen</a:t>
            </a:r>
            <a:endParaRPr lang="en-ID" dirty="0"/>
          </a:p>
          <a:p>
            <a:r>
              <a:rPr lang="en-ID" dirty="0" err="1"/>
              <a:t>Dsb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A5DBF0-686E-4D6F-BE0C-F05B95A0FA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D" dirty="0"/>
              <a:t>Nasional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722E29-6D0B-492F-B991-D6E780E43D5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ID" dirty="0"/>
              <a:t>Garuda </a:t>
            </a:r>
            <a:r>
              <a:rPr lang="en-ID" dirty="0" err="1"/>
              <a:t>Ristekdikti</a:t>
            </a:r>
            <a:endParaRPr lang="en-ID" dirty="0"/>
          </a:p>
          <a:p>
            <a:r>
              <a:rPr lang="en-ID" dirty="0"/>
              <a:t>E-Resources </a:t>
            </a:r>
            <a:r>
              <a:rPr lang="en-ID" dirty="0" err="1"/>
              <a:t>Perpusnas</a:t>
            </a:r>
            <a:endParaRPr lang="en-ID" dirty="0"/>
          </a:p>
          <a:p>
            <a:r>
              <a:rPr lang="en-ID" dirty="0"/>
              <a:t>Indonesia </a:t>
            </a:r>
            <a:r>
              <a:rPr lang="en-ID" dirty="0" err="1"/>
              <a:t>OneSearch</a:t>
            </a:r>
            <a:endParaRPr lang="en-ID" dirty="0"/>
          </a:p>
          <a:p>
            <a:r>
              <a:rPr lang="en-ID" dirty="0" err="1"/>
              <a:t>Ipusnas</a:t>
            </a:r>
            <a:endParaRPr lang="en-ID" dirty="0"/>
          </a:p>
          <a:p>
            <a:r>
              <a:rPr lang="en-ID" dirty="0" err="1"/>
              <a:t>Repositori</a:t>
            </a:r>
            <a:r>
              <a:rPr lang="en-ID" dirty="0"/>
              <a:t> </a:t>
            </a:r>
            <a:r>
              <a:rPr lang="en-ID" dirty="0" err="1"/>
              <a:t>Institusi</a:t>
            </a:r>
            <a:endParaRPr lang="en-ID" dirty="0"/>
          </a:p>
          <a:p>
            <a:r>
              <a:rPr lang="en-ID" dirty="0" err="1"/>
              <a:t>Dsb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5144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564</TotalTime>
  <Words>694</Words>
  <Application>Microsoft Office PowerPoint</Application>
  <PresentationFormat>Widescreen</PresentationFormat>
  <Paragraphs>157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Garamond</vt:lpstr>
      <vt:lpstr>NexusSan</vt:lpstr>
      <vt:lpstr>Wingdings</vt:lpstr>
      <vt:lpstr>Educational subjects 16x9</vt:lpstr>
      <vt:lpstr>Organisasi Bahan Bacaan dengan Mendeley dalam Publikasi Ilmiah serta Teknik Menghindari Plagiarisme untuk Publikasi Ilmiah</vt:lpstr>
      <vt:lpstr>Materi-materi workshop</vt:lpstr>
      <vt:lpstr>Sebagai pengantar: data dokumen publikasi Internasional Universitas Islam Negeri Alauddin dari database Scopus (Nov, 2020)</vt:lpstr>
      <vt:lpstr>Contoh terbitan jurnal/prosiding yang menerbitkan 32 karya tulis dosen FST (November: 2020)</vt:lpstr>
      <vt:lpstr>Sebaran 32 dokumen di beberapa negara</vt:lpstr>
      <vt:lpstr>Materi 1: Bahan Bacaan</vt:lpstr>
      <vt:lpstr>Banjir Informasi (Information Overwhelmed)</vt:lpstr>
      <vt:lpstr>Dua Pengindeks Besar untuk Publikasi Ilmiah</vt:lpstr>
      <vt:lpstr>Bantuan rujukan atau tool lainnya…</vt:lpstr>
      <vt:lpstr>Materi 2: Mendeley</vt:lpstr>
      <vt:lpstr>Pengantar</vt:lpstr>
      <vt:lpstr>Instalasi dan Operasional</vt:lpstr>
      <vt:lpstr>Materi 3: Plagiat &amp; Turnitin</vt:lpstr>
      <vt:lpstr>Bentuk-Bentuk Plagiat</vt:lpstr>
      <vt:lpstr>Bentuk-Bentuk Plagiat</vt:lpstr>
      <vt:lpstr>Bentuk-Bentuk Plagiat</vt:lpstr>
      <vt:lpstr>Bentuk-Bentuk Plagiat</vt:lpstr>
      <vt:lpstr>Bentuk-Bentuk Plagiat</vt:lpstr>
      <vt:lpstr>Bentuk-Bentuk Plagiat</vt:lpstr>
      <vt:lpstr>Bentuk-Bentuk Plagiat</vt:lpstr>
      <vt:lpstr>Bentuk-Bentuk Plagiat</vt:lpstr>
      <vt:lpstr>Beberapa “pengelabuan” untuk menurunkan skor similarity Turnitin (contoh kasus di kampus)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Organisasi Bahan Bacaan dengan Mendeley dalam Publikasi Ilmiah serta Teknik Menghindari Plagiarisme untuk Publikasi Ilmiah</dc:title>
  <dc:creator>Who am I</dc:creator>
  <cp:lastModifiedBy>Who am I</cp:lastModifiedBy>
  <cp:revision>21</cp:revision>
  <dcterms:created xsi:type="dcterms:W3CDTF">2020-11-02T23:39:15Z</dcterms:created>
  <dcterms:modified xsi:type="dcterms:W3CDTF">2020-11-24T08:52:56Z</dcterms:modified>
</cp:coreProperties>
</file>