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6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F4065A-DBB2-4E75-960E-A468149F347C}" type="datetimeFigureOut">
              <a:rPr lang="en-US" smtClean="0"/>
              <a:t>3/27/2022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C913121-C74D-4A93-856C-C878FDCD5DD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8427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4065A-DBB2-4E75-960E-A468149F347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3121-C74D-4A93-856C-C878FDCD5DD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803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4065A-DBB2-4E75-960E-A468149F347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3121-C74D-4A93-856C-C878FDCD5DD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679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4065A-DBB2-4E75-960E-A468149F347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3121-C74D-4A93-856C-C878FDCD5DD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083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4065A-DBB2-4E75-960E-A468149F347C}" type="datetimeFigureOut">
              <a:rPr lang="en-US" smtClean="0"/>
              <a:t>3/27/2022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3121-C74D-4A93-856C-C878FDCD5DD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059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F4065A-DBB2-4E75-960E-A468149F347C}"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3121-C74D-4A93-856C-C878FDCD5DD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42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F4065A-DBB2-4E75-960E-A468149F347C}" type="datetimeFigureOut">
              <a:rPr lang="en-US" smtClean="0"/>
              <a:t>3/27/2022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13121-C74D-4A93-856C-C878FDCD5DD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481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F4065A-DBB2-4E75-960E-A468149F347C}" type="datetimeFigureOut">
              <a:rPr lang="en-US" smtClean="0"/>
              <a:t>3/27/2022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13121-C74D-4A93-856C-C878FDCD5DD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463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4065A-DBB2-4E75-960E-A468149F347C}" type="datetimeFigureOut">
              <a:rPr lang="en-US" smtClean="0"/>
              <a:t>3/27/2022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13121-C74D-4A93-856C-C878FDCD5DDF}" type="slidenum">
              <a:rPr lang="en-US" smtClean="0"/>
              <a:t>‹#›</a:t>
            </a:fld>
            <a:endParaRPr lang="en-US"/>
          </a:p>
        </p:txBody>
      </p:sp>
    </p:spTree>
    <p:extLst>
      <p:ext uri="{BB962C8B-B14F-4D97-AF65-F5344CB8AC3E}">
        <p14:creationId xmlns:p14="http://schemas.microsoft.com/office/powerpoint/2010/main" val="265909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F4065A-DBB2-4E75-960E-A468149F347C}" type="datetimeFigureOut">
              <a:rPr lang="en-US" smtClean="0"/>
              <a:t>3/27/2022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3121-C74D-4A93-856C-C878FDCD5DD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037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6F4065A-DBB2-4E75-960E-A468149F347C}" type="datetimeFigureOut">
              <a:rPr lang="en-US" smtClean="0"/>
              <a:t>3/27/2022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C913121-C74D-4A93-856C-C878FDCD5DD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703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6F4065A-DBB2-4E75-960E-A468149F347C}" type="datetimeFigureOut">
              <a:rPr lang="en-US" smtClean="0"/>
              <a:t>3/27/2022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C913121-C74D-4A93-856C-C878FDCD5DD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0208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347B2-C444-47E6-B4F2-1B75EAC17E8A}"/>
              </a:ext>
            </a:extLst>
          </p:cNvPr>
          <p:cNvSpPr>
            <a:spLocks noGrp="1"/>
          </p:cNvSpPr>
          <p:nvPr>
            <p:ph type="ctrTitle"/>
          </p:nvPr>
        </p:nvSpPr>
        <p:spPr>
          <a:xfrm>
            <a:off x="2067339" y="1764407"/>
            <a:ext cx="8368748" cy="1843497"/>
          </a:xfrm>
        </p:spPr>
        <p:txBody>
          <a:bodyPr>
            <a:normAutofit fontScale="90000"/>
          </a:bodyPr>
          <a:lstStyle/>
          <a:p>
            <a:endParaRPr lang="en-US" sz="5200" dirty="0">
              <a:solidFill>
                <a:schemeClr val="tx2"/>
              </a:solidFill>
            </a:endParaRPr>
          </a:p>
          <a:p>
            <a:r>
              <a:rPr lang="en-US" b="1" dirty="0"/>
              <a:t>KESALAHAN DALAM MENYUSUN LEGAL OPINION</a:t>
            </a:r>
          </a:p>
        </p:txBody>
      </p:sp>
      <p:sp>
        <p:nvSpPr>
          <p:cNvPr id="3" name="Subtitle 2">
            <a:extLst>
              <a:ext uri="{FF2B5EF4-FFF2-40B4-BE49-F238E27FC236}">
                <a16:creationId xmlns:a16="http://schemas.microsoft.com/office/drawing/2014/main" id="{A8B803A0-8395-4932-A99F-0172458EEEBD}"/>
              </a:ext>
            </a:extLst>
          </p:cNvPr>
          <p:cNvSpPr>
            <a:spLocks noGrp="1"/>
          </p:cNvSpPr>
          <p:nvPr>
            <p:ph type="subTitle" idx="1"/>
          </p:nvPr>
        </p:nvSpPr>
        <p:spPr>
          <a:xfrm>
            <a:off x="2067339" y="4155213"/>
            <a:ext cx="7205870" cy="1192039"/>
          </a:xfrm>
        </p:spPr>
        <p:txBody>
          <a:bodyPr>
            <a:normAutofit fontScale="62500" lnSpcReduction="20000"/>
          </a:bodyPr>
          <a:lstStyle/>
          <a:p>
            <a:endParaRPr lang="en-US" dirty="0">
              <a:solidFill>
                <a:schemeClr val="tx2"/>
              </a:solidFill>
            </a:endParaRPr>
          </a:p>
          <a:p>
            <a:r>
              <a:rPr lang="en-US" sz="2900" b="1" dirty="0"/>
              <a:t>MUHAMMAD IKRAM NUR FUADY, S.H., M.H.</a:t>
            </a:r>
          </a:p>
          <a:p>
            <a:r>
              <a:rPr lang="en-US" sz="2900" b="1" dirty="0"/>
              <a:t>UNIVERSITAS ISLAM NEGERI ALAUDDIN MAKASSAR</a:t>
            </a:r>
          </a:p>
        </p:txBody>
      </p:sp>
    </p:spTree>
    <p:extLst>
      <p:ext uri="{BB962C8B-B14F-4D97-AF65-F5344CB8AC3E}">
        <p14:creationId xmlns:p14="http://schemas.microsoft.com/office/powerpoint/2010/main" val="321722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E111A-8F2D-4620-89A8-80CF51A3B95D}"/>
              </a:ext>
            </a:extLst>
          </p:cNvPr>
          <p:cNvSpPr>
            <a:spLocks noGrp="1"/>
          </p:cNvSpPr>
          <p:nvPr>
            <p:ph type="ctrTitle"/>
          </p:nvPr>
        </p:nvSpPr>
        <p:spPr>
          <a:xfrm>
            <a:off x="619539" y="3255652"/>
            <a:ext cx="11257721" cy="2588556"/>
          </a:xfrm>
        </p:spPr>
        <p:txBody>
          <a:bodyPr>
            <a:noAutofit/>
          </a:bodyPr>
          <a:lstStyle/>
          <a:p>
            <a:r>
              <a:rPr lang="en-US" sz="3600" i="1" dirty="0"/>
              <a:t>Legal Opinion</a:t>
            </a:r>
            <a:r>
              <a:rPr lang="en-US" sz="3600" dirty="0"/>
              <a:t> </a:t>
            </a:r>
            <a:r>
              <a:rPr lang="en-US" sz="3600" dirty="0" err="1"/>
              <a:t>dapat</a:t>
            </a:r>
            <a:r>
              <a:rPr lang="en-US" sz="3600" dirty="0"/>
              <a:t> </a:t>
            </a:r>
            <a:r>
              <a:rPr lang="en-US" sz="3600" dirty="0" err="1"/>
              <a:t>memberikan</a:t>
            </a:r>
            <a:r>
              <a:rPr lang="en-US" sz="3600" dirty="0"/>
              <a:t> </a:t>
            </a:r>
            <a:r>
              <a:rPr lang="en-US" sz="3600" dirty="0" err="1"/>
              <a:t>pandangan</a:t>
            </a:r>
            <a:r>
              <a:rPr lang="en-US" sz="3600" dirty="0"/>
              <a:t> </a:t>
            </a:r>
            <a:r>
              <a:rPr lang="en-US" sz="3600" dirty="0" err="1"/>
              <a:t>dari</a:t>
            </a:r>
            <a:r>
              <a:rPr lang="en-US" sz="3600" dirty="0"/>
              <a:t> </a:t>
            </a:r>
            <a:r>
              <a:rPr lang="en-US" sz="3600" dirty="0" err="1"/>
              <a:t>sudut</a:t>
            </a:r>
            <a:r>
              <a:rPr lang="en-US" sz="3600" dirty="0"/>
              <a:t> </a:t>
            </a:r>
            <a:r>
              <a:rPr lang="en-US" sz="3600" dirty="0" err="1"/>
              <a:t>hukum</a:t>
            </a:r>
            <a:r>
              <a:rPr lang="en-US" sz="3600" dirty="0"/>
              <a:t> </a:t>
            </a:r>
            <a:r>
              <a:rPr lang="en-US" sz="3600" dirty="0" err="1"/>
              <a:t>terhadap</a:t>
            </a:r>
            <a:r>
              <a:rPr lang="en-US" sz="3600" dirty="0"/>
              <a:t> </a:t>
            </a:r>
            <a:r>
              <a:rPr lang="en-US" sz="3600" dirty="0" err="1"/>
              <a:t>langkah</a:t>
            </a:r>
            <a:r>
              <a:rPr lang="en-US" sz="3600" dirty="0"/>
              <a:t> </a:t>
            </a:r>
            <a:r>
              <a:rPr lang="en-US" sz="3600" dirty="0" err="1"/>
              <a:t>atau</a:t>
            </a:r>
            <a:r>
              <a:rPr lang="en-US" sz="3600" dirty="0"/>
              <a:t> </a:t>
            </a:r>
            <a:r>
              <a:rPr lang="en-US" sz="3600" dirty="0" err="1"/>
              <a:t>akibat</a:t>
            </a:r>
            <a:r>
              <a:rPr lang="en-US" sz="3600" dirty="0"/>
              <a:t> </a:t>
            </a:r>
            <a:r>
              <a:rPr lang="en-US" sz="3600" dirty="0" err="1"/>
              <a:t>dari</a:t>
            </a:r>
            <a:r>
              <a:rPr lang="en-US" sz="3600" dirty="0"/>
              <a:t> </a:t>
            </a:r>
            <a:r>
              <a:rPr lang="en-US" sz="3600" dirty="0" err="1"/>
              <a:t>tindakan</a:t>
            </a:r>
            <a:r>
              <a:rPr lang="en-US" sz="3600" dirty="0"/>
              <a:t> yang </a:t>
            </a:r>
            <a:r>
              <a:rPr lang="en-US" sz="3600" dirty="0" err="1"/>
              <a:t>akan</a:t>
            </a:r>
            <a:r>
              <a:rPr lang="en-US" sz="3600" dirty="0"/>
              <a:t> </a:t>
            </a:r>
            <a:r>
              <a:rPr lang="en-US" sz="3600" dirty="0" err="1"/>
              <a:t>dilakukan</a:t>
            </a:r>
            <a:r>
              <a:rPr lang="en-US" sz="3600" dirty="0"/>
              <a:t>, yang mana di </a:t>
            </a:r>
            <a:r>
              <a:rPr lang="en-US" sz="3600" dirty="0" err="1"/>
              <a:t>didalamnya</a:t>
            </a:r>
            <a:r>
              <a:rPr lang="en-US" sz="3600" dirty="0"/>
              <a:t> </a:t>
            </a:r>
            <a:r>
              <a:rPr lang="en-US" sz="3600" dirty="0" err="1"/>
              <a:t>sudah</a:t>
            </a:r>
            <a:r>
              <a:rPr lang="en-US" sz="3600" dirty="0"/>
              <a:t> </a:t>
            </a:r>
            <a:r>
              <a:rPr lang="en-US" sz="3600" dirty="0" err="1"/>
              <a:t>tercantum</a:t>
            </a:r>
            <a:r>
              <a:rPr lang="en-US" sz="3600" dirty="0"/>
              <a:t> </a:t>
            </a:r>
            <a:r>
              <a:rPr lang="en-US" sz="3600" dirty="0" err="1"/>
              <a:t>informasi</a:t>
            </a:r>
            <a:r>
              <a:rPr lang="en-US" sz="3600" dirty="0"/>
              <a:t> </a:t>
            </a:r>
            <a:r>
              <a:rPr lang="en-US" sz="3600" dirty="0" err="1"/>
              <a:t>permasalahan</a:t>
            </a:r>
            <a:r>
              <a:rPr lang="en-US" sz="3600" dirty="0"/>
              <a:t> </a:t>
            </a:r>
            <a:r>
              <a:rPr lang="en-US" sz="3600" dirty="0" err="1"/>
              <a:t>klien</a:t>
            </a:r>
            <a:r>
              <a:rPr lang="en-US" sz="3600" dirty="0"/>
              <a:t> yang </a:t>
            </a:r>
            <a:r>
              <a:rPr lang="en-US" sz="3600" dirty="0" err="1"/>
              <a:t>kemudian</a:t>
            </a:r>
            <a:r>
              <a:rPr lang="en-US" sz="3600" dirty="0"/>
              <a:t> </a:t>
            </a:r>
            <a:r>
              <a:rPr lang="en-US" sz="3600" dirty="0" err="1"/>
              <a:t>dikaitkan</a:t>
            </a:r>
            <a:r>
              <a:rPr lang="en-US" sz="3600" dirty="0"/>
              <a:t> </a:t>
            </a:r>
            <a:r>
              <a:rPr lang="en-US" sz="3600" dirty="0" err="1"/>
              <a:t>dengan</a:t>
            </a:r>
            <a:r>
              <a:rPr lang="en-US" sz="3600" dirty="0"/>
              <a:t> </a:t>
            </a:r>
            <a:r>
              <a:rPr lang="en-US" sz="3600" dirty="0" err="1"/>
              <a:t>peraturan</a:t>
            </a:r>
            <a:r>
              <a:rPr lang="en-US" sz="3600" dirty="0"/>
              <a:t> </a:t>
            </a:r>
            <a:r>
              <a:rPr lang="en-US" sz="3600" dirty="0" err="1"/>
              <a:t>perundang-undangan</a:t>
            </a:r>
            <a:r>
              <a:rPr lang="en-US" sz="3600" dirty="0"/>
              <a:t> yang </a:t>
            </a:r>
            <a:r>
              <a:rPr lang="en-US" sz="3600" dirty="0" err="1"/>
              <a:t>berlaku</a:t>
            </a:r>
            <a:r>
              <a:rPr lang="en-US" sz="3600" dirty="0"/>
              <a:t>. </a:t>
            </a:r>
            <a:br>
              <a:rPr lang="en-US" sz="2800" dirty="0"/>
            </a:br>
            <a:br>
              <a:rPr lang="en-US" sz="2800" dirty="0"/>
            </a:br>
            <a:endParaRPr lang="en-US" sz="2800" dirty="0"/>
          </a:p>
        </p:txBody>
      </p:sp>
    </p:spTree>
    <p:extLst>
      <p:ext uri="{BB962C8B-B14F-4D97-AF65-F5344CB8AC3E}">
        <p14:creationId xmlns:p14="http://schemas.microsoft.com/office/powerpoint/2010/main" val="145437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291E-8595-434D-BCDB-A8B14185E13D}"/>
              </a:ext>
            </a:extLst>
          </p:cNvPr>
          <p:cNvSpPr>
            <a:spLocks noGrp="1"/>
          </p:cNvSpPr>
          <p:nvPr>
            <p:ph type="ctrTitle"/>
          </p:nvPr>
        </p:nvSpPr>
        <p:spPr>
          <a:xfrm>
            <a:off x="2149423" y="563759"/>
            <a:ext cx="8637073" cy="977621"/>
          </a:xfrm>
        </p:spPr>
        <p:txBody>
          <a:bodyPr/>
          <a:lstStyle/>
          <a:p>
            <a:r>
              <a:rPr lang="en-US" dirty="0"/>
              <a:t>JENIS LEGAL OPINION</a:t>
            </a:r>
          </a:p>
        </p:txBody>
      </p:sp>
      <p:sp>
        <p:nvSpPr>
          <p:cNvPr id="3" name="Subtitle 2">
            <a:extLst>
              <a:ext uri="{FF2B5EF4-FFF2-40B4-BE49-F238E27FC236}">
                <a16:creationId xmlns:a16="http://schemas.microsoft.com/office/drawing/2014/main" id="{710F8AFC-5DD8-448F-8027-13338F037995}"/>
              </a:ext>
            </a:extLst>
          </p:cNvPr>
          <p:cNvSpPr>
            <a:spLocks noGrp="1"/>
          </p:cNvSpPr>
          <p:nvPr>
            <p:ph type="subTitle" idx="1"/>
          </p:nvPr>
        </p:nvSpPr>
        <p:spPr>
          <a:xfrm>
            <a:off x="616226" y="1918252"/>
            <a:ext cx="11151704" cy="4790661"/>
          </a:xfrm>
        </p:spPr>
        <p:txBody>
          <a:bodyPr>
            <a:normAutofit/>
          </a:bodyPr>
          <a:lstStyle/>
          <a:p>
            <a:pPr marL="457200" indent="-457200">
              <a:buAutoNum type="arabicPeriod"/>
            </a:pPr>
            <a:r>
              <a:rPr lang="en-US" sz="3600" dirty="0"/>
              <a:t>LEGAL OPINION UNTUK KLIEN (PRIVAT), TUJUANNYA MEMPENGARUHI HAKIM</a:t>
            </a:r>
          </a:p>
          <a:p>
            <a:pPr marL="457200" indent="-457200">
              <a:buAutoNum type="arabicPeriod"/>
            </a:pPr>
            <a:r>
              <a:rPr lang="en-US" sz="3600" dirty="0"/>
              <a:t>LEGAL OPINION PRIBADI UNTUK MASALAH PUBLIK (UMUM), TUJUANNYA PUBLIKASI KONSEP PEMIKIRAN DAN/ATAU MEMPENGARUHI PERSPEKTIF PUBLIK</a:t>
            </a:r>
          </a:p>
        </p:txBody>
      </p:sp>
    </p:spTree>
    <p:extLst>
      <p:ext uri="{BB962C8B-B14F-4D97-AF65-F5344CB8AC3E}">
        <p14:creationId xmlns:p14="http://schemas.microsoft.com/office/powerpoint/2010/main" val="1704524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93BD-8587-4FF5-B023-413448F07864}"/>
              </a:ext>
            </a:extLst>
          </p:cNvPr>
          <p:cNvSpPr>
            <a:spLocks noGrp="1"/>
          </p:cNvSpPr>
          <p:nvPr>
            <p:ph type="ctrTitle"/>
          </p:nvPr>
        </p:nvSpPr>
        <p:spPr>
          <a:xfrm>
            <a:off x="1454426" y="595590"/>
            <a:ext cx="10025270" cy="1104002"/>
          </a:xfrm>
        </p:spPr>
        <p:txBody>
          <a:bodyPr>
            <a:normAutofit fontScale="90000"/>
          </a:bodyPr>
          <a:lstStyle/>
          <a:p>
            <a:pPr algn="ctr"/>
            <a:r>
              <a:rPr lang="en-US" dirty="0"/>
              <a:t>KESALAHAN </a:t>
            </a:r>
            <a:r>
              <a:rPr lang="en-US" i="1" dirty="0"/>
              <a:t>LO </a:t>
            </a:r>
            <a:r>
              <a:rPr lang="en-US" dirty="0"/>
              <a:t>UNTUK KLIEN</a:t>
            </a:r>
          </a:p>
        </p:txBody>
      </p:sp>
      <p:sp>
        <p:nvSpPr>
          <p:cNvPr id="3" name="Subtitle 2">
            <a:extLst>
              <a:ext uri="{FF2B5EF4-FFF2-40B4-BE49-F238E27FC236}">
                <a16:creationId xmlns:a16="http://schemas.microsoft.com/office/drawing/2014/main" id="{7E5AD749-802A-4EF8-9448-2AD1EAA0CD6E}"/>
              </a:ext>
            </a:extLst>
          </p:cNvPr>
          <p:cNvSpPr>
            <a:spLocks noGrp="1"/>
          </p:cNvSpPr>
          <p:nvPr>
            <p:ph type="subTitle" idx="1"/>
          </p:nvPr>
        </p:nvSpPr>
        <p:spPr>
          <a:xfrm>
            <a:off x="573156" y="1838740"/>
            <a:ext cx="10906540" cy="4890052"/>
          </a:xfrm>
        </p:spPr>
        <p:txBody>
          <a:bodyPr/>
          <a:lstStyle/>
          <a:p>
            <a:pPr marL="457200" indent="-457200" algn="just">
              <a:buAutoNum type="arabicPeriod"/>
            </a:pPr>
            <a:r>
              <a:rPr lang="en-US" sz="2400" dirty="0"/>
              <a:t>IDENTITAS PIHAK;</a:t>
            </a:r>
          </a:p>
          <a:p>
            <a:pPr marL="457200" indent="-457200" algn="just">
              <a:buAutoNum type="arabicPeriod"/>
            </a:pPr>
            <a:r>
              <a:rPr lang="en-US" sz="2400" dirty="0"/>
              <a:t>KETIDAKSESUAIAN KONTEKS PERKARA DENGAN PERATURAN PERUNDANG-UNDANGAN;</a:t>
            </a:r>
          </a:p>
          <a:p>
            <a:pPr marL="457200" indent="-457200" algn="just">
              <a:buAutoNum type="arabicPeriod"/>
            </a:pPr>
            <a:r>
              <a:rPr lang="en-US" sz="2400" dirty="0"/>
              <a:t>TIDAK BERBASIS DATA;</a:t>
            </a:r>
          </a:p>
          <a:p>
            <a:pPr marL="457200" indent="-457200" algn="just">
              <a:buAutoNum type="arabicPeriod"/>
            </a:pPr>
            <a:r>
              <a:rPr lang="en-US" sz="2400" dirty="0"/>
              <a:t>TIDAK SISTEMATIS;</a:t>
            </a:r>
          </a:p>
          <a:p>
            <a:pPr marL="457200" indent="-457200" algn="just">
              <a:buAutoNum type="arabicPeriod"/>
            </a:pPr>
            <a:r>
              <a:rPr lang="en-US" sz="2400" dirty="0"/>
              <a:t>BERTELE-TELE;</a:t>
            </a:r>
          </a:p>
          <a:p>
            <a:pPr marL="457200" indent="-457200" algn="just">
              <a:buAutoNum type="arabicPeriod"/>
            </a:pPr>
            <a:r>
              <a:rPr lang="en-US" sz="2400" dirty="0"/>
              <a:t>ANALISIS TIDAK MENDALAM;</a:t>
            </a:r>
          </a:p>
          <a:p>
            <a:pPr marL="457200" indent="-457200" algn="just">
              <a:buAutoNum type="arabicPeriod"/>
            </a:pPr>
            <a:r>
              <a:rPr lang="en-US" sz="2400" dirty="0"/>
              <a:t>TIDAK MENCANTUMKAN SUMBER REFERENSI.</a:t>
            </a:r>
          </a:p>
          <a:p>
            <a:pPr marL="457200" indent="-457200" algn="just">
              <a:buAutoNum type="arabicPeriod"/>
            </a:pPr>
            <a:endParaRPr lang="en-US" dirty="0"/>
          </a:p>
          <a:p>
            <a:pPr marL="457200" indent="-457200" algn="just">
              <a:buAutoNum type="arabicPeriod"/>
            </a:pPr>
            <a:endParaRPr lang="en-US" dirty="0"/>
          </a:p>
          <a:p>
            <a:pPr marL="457200" indent="-457200" algn="just">
              <a:buAutoNum type="arabicPeriod"/>
            </a:pPr>
            <a:endParaRPr lang="en-US" dirty="0"/>
          </a:p>
          <a:p>
            <a:pPr marL="457200" indent="-457200" algn="just">
              <a:buAutoNum type="arabicPeriod"/>
            </a:pPr>
            <a:endParaRPr lang="en-US" dirty="0"/>
          </a:p>
        </p:txBody>
      </p:sp>
    </p:spTree>
    <p:extLst>
      <p:ext uri="{BB962C8B-B14F-4D97-AF65-F5344CB8AC3E}">
        <p14:creationId xmlns:p14="http://schemas.microsoft.com/office/powerpoint/2010/main" val="267369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93BD-8587-4FF5-B023-413448F07864}"/>
              </a:ext>
            </a:extLst>
          </p:cNvPr>
          <p:cNvSpPr>
            <a:spLocks noGrp="1"/>
          </p:cNvSpPr>
          <p:nvPr>
            <p:ph type="ctrTitle"/>
          </p:nvPr>
        </p:nvSpPr>
        <p:spPr>
          <a:xfrm>
            <a:off x="778565" y="203373"/>
            <a:ext cx="10840279" cy="1104002"/>
          </a:xfrm>
        </p:spPr>
        <p:txBody>
          <a:bodyPr>
            <a:normAutofit fontScale="90000"/>
          </a:bodyPr>
          <a:lstStyle/>
          <a:p>
            <a:r>
              <a:rPr lang="en-US" dirty="0"/>
              <a:t>KESALAHAN </a:t>
            </a:r>
            <a:r>
              <a:rPr lang="en-US" i="1" dirty="0"/>
              <a:t>LO</a:t>
            </a:r>
            <a:r>
              <a:rPr lang="en-US" dirty="0"/>
              <a:t> UNTUK PUBLIK</a:t>
            </a:r>
          </a:p>
        </p:txBody>
      </p:sp>
      <p:sp>
        <p:nvSpPr>
          <p:cNvPr id="3" name="Subtitle 2">
            <a:extLst>
              <a:ext uri="{FF2B5EF4-FFF2-40B4-BE49-F238E27FC236}">
                <a16:creationId xmlns:a16="http://schemas.microsoft.com/office/drawing/2014/main" id="{7E5AD749-802A-4EF8-9448-2AD1EAA0CD6E}"/>
              </a:ext>
            </a:extLst>
          </p:cNvPr>
          <p:cNvSpPr>
            <a:spLocks noGrp="1"/>
          </p:cNvSpPr>
          <p:nvPr>
            <p:ph type="subTitle" idx="1"/>
          </p:nvPr>
        </p:nvSpPr>
        <p:spPr>
          <a:xfrm>
            <a:off x="573156" y="1182757"/>
            <a:ext cx="11300792" cy="5273088"/>
          </a:xfrm>
        </p:spPr>
        <p:txBody>
          <a:bodyPr/>
          <a:lstStyle/>
          <a:p>
            <a:pPr marL="457200" indent="-457200" algn="just">
              <a:buAutoNum type="arabicPeriod"/>
            </a:pPr>
            <a:r>
              <a:rPr lang="en-US" sz="2800" dirty="0"/>
              <a:t>KETIDAKSESUAIAN TOPIK DENGAN PERATURAN PERUNDANG-UNDANGAN;</a:t>
            </a:r>
          </a:p>
          <a:p>
            <a:pPr marL="457200" indent="-457200" algn="just">
              <a:buAutoNum type="arabicPeriod"/>
            </a:pPr>
            <a:r>
              <a:rPr lang="en-US" sz="2800" dirty="0"/>
              <a:t>TIDAK BERBASIS DATA;</a:t>
            </a:r>
          </a:p>
          <a:p>
            <a:pPr marL="457200" indent="-457200" algn="just">
              <a:buAutoNum type="arabicPeriod"/>
            </a:pPr>
            <a:r>
              <a:rPr lang="en-US" sz="2800" dirty="0"/>
              <a:t>TIDAK SISTEMATIS;</a:t>
            </a:r>
          </a:p>
          <a:p>
            <a:pPr marL="457200" indent="-457200" algn="just">
              <a:buAutoNum type="arabicPeriod"/>
            </a:pPr>
            <a:r>
              <a:rPr lang="en-US" sz="2800" dirty="0"/>
              <a:t>BERTELE-TELE;</a:t>
            </a:r>
          </a:p>
          <a:p>
            <a:pPr marL="457200" indent="-457200" algn="just">
              <a:buAutoNum type="arabicPeriod"/>
            </a:pPr>
            <a:r>
              <a:rPr lang="en-US" sz="2800" dirty="0"/>
              <a:t>ANALISIS TIDAK MENDALAM;</a:t>
            </a:r>
          </a:p>
          <a:p>
            <a:pPr marL="457200" indent="-457200" algn="just">
              <a:buAutoNum type="arabicPeriod"/>
            </a:pPr>
            <a:r>
              <a:rPr lang="en-US" sz="2800" dirty="0"/>
              <a:t>TULISAN TIDAK MENARIK;</a:t>
            </a:r>
          </a:p>
          <a:p>
            <a:pPr marL="457200" indent="-457200" algn="just">
              <a:buAutoNum type="arabicPeriod"/>
            </a:pPr>
            <a:r>
              <a:rPr lang="en-US" sz="2800" dirty="0"/>
              <a:t>TIDAK MENCANTUMKAN SUMBER REFERENSI.</a:t>
            </a:r>
          </a:p>
          <a:p>
            <a:pPr marL="457200" indent="-457200" algn="just">
              <a:buAutoNum type="arabicPeriod"/>
            </a:pPr>
            <a:endParaRPr lang="en-US" dirty="0"/>
          </a:p>
          <a:p>
            <a:pPr marL="457200" indent="-457200" algn="just">
              <a:buAutoNum type="arabicPeriod"/>
            </a:pPr>
            <a:endParaRPr lang="en-US" dirty="0"/>
          </a:p>
          <a:p>
            <a:pPr marL="457200" indent="-457200" algn="just">
              <a:buAutoNum type="arabicPeriod"/>
            </a:pPr>
            <a:endParaRPr lang="en-US" dirty="0"/>
          </a:p>
        </p:txBody>
      </p:sp>
    </p:spTree>
    <p:extLst>
      <p:ext uri="{BB962C8B-B14F-4D97-AF65-F5344CB8AC3E}">
        <p14:creationId xmlns:p14="http://schemas.microsoft.com/office/powerpoint/2010/main" val="255201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C7B9-5659-4BF4-BE45-0FF1DD36964C}"/>
              </a:ext>
            </a:extLst>
          </p:cNvPr>
          <p:cNvSpPr>
            <a:spLocks noGrp="1"/>
          </p:cNvSpPr>
          <p:nvPr>
            <p:ph type="ctrTitle"/>
          </p:nvPr>
        </p:nvSpPr>
        <p:spPr>
          <a:xfrm>
            <a:off x="725557" y="-31774"/>
            <a:ext cx="10329295" cy="1811693"/>
          </a:xfrm>
        </p:spPr>
        <p:txBody>
          <a:bodyPr>
            <a:normAutofit fontScale="90000"/>
          </a:bodyPr>
          <a:lstStyle/>
          <a:p>
            <a:pPr algn="ctr"/>
            <a:r>
              <a:rPr lang="en-US" dirty="0"/>
              <a:t>AKIBAT DARI KESALAHAN MENYUSUN </a:t>
            </a:r>
            <a:r>
              <a:rPr lang="en-US" i="1" dirty="0"/>
              <a:t>lo</a:t>
            </a:r>
          </a:p>
        </p:txBody>
      </p:sp>
      <p:sp>
        <p:nvSpPr>
          <p:cNvPr id="3" name="Subtitle 2">
            <a:extLst>
              <a:ext uri="{FF2B5EF4-FFF2-40B4-BE49-F238E27FC236}">
                <a16:creationId xmlns:a16="http://schemas.microsoft.com/office/drawing/2014/main" id="{F7057A43-79A4-4356-88C9-57ACA4127845}"/>
              </a:ext>
            </a:extLst>
          </p:cNvPr>
          <p:cNvSpPr>
            <a:spLocks noGrp="1"/>
          </p:cNvSpPr>
          <p:nvPr>
            <p:ph type="subTitle" idx="1"/>
          </p:nvPr>
        </p:nvSpPr>
        <p:spPr>
          <a:xfrm>
            <a:off x="271669" y="2276061"/>
            <a:ext cx="11648661" cy="4512365"/>
          </a:xfrm>
        </p:spPr>
        <p:txBody>
          <a:bodyPr/>
          <a:lstStyle/>
          <a:p>
            <a:pPr marL="342900" indent="-342900">
              <a:buAutoNum type="arabicPeriod"/>
            </a:pPr>
            <a:r>
              <a:rPr lang="en-US" sz="2800" dirty="0"/>
              <a:t>TARGET/AUDIENS TIDAK MENGERTI DAN MENANGKAP MAKSUD DARI </a:t>
            </a:r>
            <a:r>
              <a:rPr lang="en-US" sz="2800" i="1" dirty="0"/>
              <a:t>lo;</a:t>
            </a:r>
          </a:p>
          <a:p>
            <a:pPr marL="342900" indent="-342900">
              <a:buAutoNum type="arabicPeriod"/>
            </a:pPr>
            <a:r>
              <a:rPr lang="en-US" sz="2800" dirty="0"/>
              <a:t>KALAH ARGUMEN (DIMENTAHKAN KEMBALI);</a:t>
            </a:r>
          </a:p>
          <a:p>
            <a:pPr marL="342900" indent="-342900">
              <a:buAutoNum type="arabicPeriod"/>
            </a:pPr>
            <a:r>
              <a:rPr lang="en-US" sz="2800" dirty="0"/>
              <a:t>KREDIBILITAS PENYUSUN </a:t>
            </a:r>
            <a:r>
              <a:rPr lang="en-US" sz="2800" i="1" dirty="0"/>
              <a:t>lo </a:t>
            </a:r>
            <a:r>
              <a:rPr lang="en-US" sz="2800" dirty="0"/>
              <a:t>MENURUN.</a:t>
            </a:r>
          </a:p>
          <a:p>
            <a:endParaRPr lang="en-US" i="1" dirty="0"/>
          </a:p>
        </p:txBody>
      </p:sp>
    </p:spTree>
    <p:extLst>
      <p:ext uri="{BB962C8B-B14F-4D97-AF65-F5344CB8AC3E}">
        <p14:creationId xmlns:p14="http://schemas.microsoft.com/office/powerpoint/2010/main" val="308719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D8796-CCA3-4166-A27A-9A76DDAA176D}"/>
              </a:ext>
            </a:extLst>
          </p:cNvPr>
          <p:cNvSpPr>
            <a:spLocks noGrp="1"/>
          </p:cNvSpPr>
          <p:nvPr>
            <p:ph type="ctrTitle"/>
          </p:nvPr>
        </p:nvSpPr>
        <p:spPr/>
        <p:txBody>
          <a:bodyPr/>
          <a:lstStyle/>
          <a:p>
            <a:r>
              <a:rPr lang="en-US" dirty="0"/>
              <a:t>TERIMA KASIH</a:t>
            </a:r>
          </a:p>
        </p:txBody>
      </p:sp>
      <p:sp>
        <p:nvSpPr>
          <p:cNvPr id="3" name="Subtitle 2">
            <a:extLst>
              <a:ext uri="{FF2B5EF4-FFF2-40B4-BE49-F238E27FC236}">
                <a16:creationId xmlns:a16="http://schemas.microsoft.com/office/drawing/2014/main" id="{1C235216-2341-4C8E-9C71-1A0EB2525FD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12519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TotalTime>
  <Words>150</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 KESALAHAN DALAM MENYUSUN LEGAL OPINION</vt:lpstr>
      <vt:lpstr>Legal Opinion dapat memberikan pandangan dari sudut hukum terhadap langkah atau akibat dari tindakan yang akan dilakukan, yang mana di didalamnya sudah tercantum informasi permasalahan klien yang kemudian dikaitkan dengan peraturan perundang-undangan yang berlaku.   </vt:lpstr>
      <vt:lpstr>JENIS LEGAL OPINION</vt:lpstr>
      <vt:lpstr>KESALAHAN LO UNTUK KLIEN</vt:lpstr>
      <vt:lpstr>KESALAHAN LO UNTUK PUBLIK</vt:lpstr>
      <vt:lpstr>AKIBAT DARI KESALAHAN MENYUSUN lo</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KESALAHAN DALAM MENYUSUN LEGAL OPINION</dc:title>
  <dc:creator>Muhammad Ikram Nur Fuady</dc:creator>
  <cp:lastModifiedBy>Muhammad Ikram Nur Fuady</cp:lastModifiedBy>
  <cp:revision>10</cp:revision>
  <dcterms:created xsi:type="dcterms:W3CDTF">2022-03-26T14:34:34Z</dcterms:created>
  <dcterms:modified xsi:type="dcterms:W3CDTF">2022-03-27T06:29:24Z</dcterms:modified>
</cp:coreProperties>
</file>