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RqhUPz2fpdNAxZs3qQacLuPCwWGsM5Ev/view?usp=sharing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8575" y="1264018"/>
            <a:ext cx="8361229" cy="2098226"/>
          </a:xfrm>
        </p:spPr>
        <p:txBody>
          <a:bodyPr/>
          <a:lstStyle/>
          <a:p>
            <a:r>
              <a:rPr lang="en-US" dirty="0"/>
              <a:t>TIPS </a:t>
            </a:r>
            <a:r>
              <a:rPr lang="en-US"/>
              <a:t>MEMBUAT ESAI HUKUM </a:t>
            </a:r>
            <a:r>
              <a:rPr lang="en-US" dirty="0"/>
              <a:t>YANG BAIK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5435" y="4547950"/>
            <a:ext cx="6831673" cy="108623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MUHAMMAD IKRAM NUR FUADY, S.H., M.H.</a:t>
            </a:r>
          </a:p>
          <a:p>
            <a:r>
              <a:rPr lang="en-US" dirty="0"/>
              <a:t>FAKULTAS SYARIAH DAN HUKUM</a:t>
            </a:r>
          </a:p>
          <a:p>
            <a:r>
              <a:rPr lang="en-US" dirty="0"/>
              <a:t>UNIVERSITAS ISLAM NEGERI ALAUDDIN MAKASSAR</a:t>
            </a:r>
          </a:p>
        </p:txBody>
      </p:sp>
    </p:spTree>
    <p:extLst>
      <p:ext uri="{BB962C8B-B14F-4D97-AF65-F5344CB8AC3E}">
        <p14:creationId xmlns:p14="http://schemas.microsoft.com/office/powerpoint/2010/main" val="1460768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506343" cy="497546"/>
          </a:xfrm>
        </p:spPr>
        <p:txBody>
          <a:bodyPr/>
          <a:lstStyle/>
          <a:p>
            <a:r>
              <a:rPr lang="en-US" dirty="0"/>
              <a:t>MENENTUKAN TOPIK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1906" y="2702859"/>
            <a:ext cx="8901953" cy="2850776"/>
          </a:xfrm>
        </p:spPr>
        <p:txBody>
          <a:bodyPr/>
          <a:lstStyle/>
          <a:p>
            <a:pPr marL="457200" indent="-457200" algn="just">
              <a:buAutoNum type="arabicPeriod"/>
            </a:pPr>
            <a:r>
              <a:rPr lang="en-US" dirty="0"/>
              <a:t>TENTUKAN TOPIK YANG SPESIFIK DAN SESUAIKAN DENGAN  KEBUTUHAN ,SEPERTI PUBLIKASI GAGASAN, KRITIK, ATAU UNTUK    PENDAFTARAN BEASISWA DAN PEKERJAAN;</a:t>
            </a:r>
          </a:p>
          <a:p>
            <a:pPr marL="457200" indent="-457200" algn="just">
              <a:buAutoNum type="arabicPeriod" startAt="2"/>
            </a:pPr>
            <a:r>
              <a:rPr lang="en-US" dirty="0"/>
              <a:t>TOPIK HARUS BERSIFAT AKTUAL DAN ORISINIL;</a:t>
            </a:r>
          </a:p>
          <a:p>
            <a:pPr marL="457200" indent="-457200" algn="just">
              <a:buAutoNum type="arabicPeriod" startAt="2"/>
            </a:pPr>
            <a:r>
              <a:rPr lang="en-US" dirty="0"/>
              <a:t>CARI DAN BACA BERBAGAI LITERATUR TERKAIT DENGAN TOPIK;</a:t>
            </a:r>
          </a:p>
          <a:p>
            <a:pPr marL="457200" indent="-457200" algn="just">
              <a:buAutoNum type="arabicPeriod" startAt="2"/>
            </a:pPr>
            <a:r>
              <a:rPr lang="en-US" dirty="0"/>
              <a:t>TIDAK PLAGIAT</a:t>
            </a:r>
          </a:p>
          <a:p>
            <a:pPr marL="457200" indent="-457200" algn="just">
              <a:buAutoNum type="arabicPeriod" startAt="2"/>
            </a:pPr>
            <a:endParaRPr lang="en-US" dirty="0"/>
          </a:p>
          <a:p>
            <a:pPr marL="457200" indent="-457200" algn="just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5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KERANGKA ESAI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6106" y="1600199"/>
            <a:ext cx="9601200" cy="4558553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US" dirty="0"/>
              <a:t>PEMBUKA</a:t>
            </a:r>
          </a:p>
          <a:p>
            <a:pPr marL="806450" indent="-361950">
              <a:buFont typeface="Wingdings" panose="05000000000000000000" pitchFamily="2" charset="2"/>
              <a:buChar char="§"/>
            </a:pPr>
            <a:r>
              <a:rPr lang="en-US" dirty="0"/>
              <a:t>TERDIRI DARI MINIMAL 1 PARAGRAF </a:t>
            </a:r>
          </a:p>
          <a:p>
            <a:pPr marL="806450" indent="-361950">
              <a:buFont typeface="Wingdings" panose="05000000000000000000" pitchFamily="2" charset="2"/>
              <a:buChar char="§"/>
            </a:pPr>
            <a:r>
              <a:rPr lang="en-US" dirty="0"/>
              <a:t>BERSIFAT DEDUKTIF (DARI UMUM KE KHUSUS)</a:t>
            </a:r>
          </a:p>
          <a:p>
            <a:pPr marL="806450" indent="-361950">
              <a:buFont typeface="Wingdings" panose="05000000000000000000" pitchFamily="2" charset="2"/>
              <a:buChar char="§"/>
            </a:pPr>
            <a:r>
              <a:rPr lang="en-US" dirty="0"/>
              <a:t>BERISI ISU YANG DIANGKAT DISERTAI DENGAN CONTOH FAKTA DENGAN LINK YANG DAPAT DIAKSES</a:t>
            </a:r>
          </a:p>
          <a:p>
            <a:pPr marL="806450" indent="-361950">
              <a:buFont typeface="Wingdings" panose="05000000000000000000" pitchFamily="2" charset="2"/>
              <a:buChar char="§"/>
            </a:pPr>
            <a:r>
              <a:rPr lang="en-US" dirty="0"/>
              <a:t>MENGGUNAKAN KALIMAT BAKU</a:t>
            </a:r>
          </a:p>
          <a:p>
            <a:pPr marL="806450" indent="-361950">
              <a:buFont typeface="Wingdings" panose="05000000000000000000" pitchFamily="2" charset="2"/>
              <a:buChar char="§"/>
            </a:pPr>
            <a:r>
              <a:rPr lang="en-US" dirty="0"/>
              <a:t>MEMILIKI ALUR YANG BAIK</a:t>
            </a:r>
          </a:p>
          <a:p>
            <a:pPr marL="806450" indent="-361950">
              <a:buFont typeface="Wingdings" panose="05000000000000000000" pitchFamily="2" charset="2"/>
              <a:buChar char="§"/>
            </a:pPr>
            <a:r>
              <a:rPr lang="en-US" dirty="0"/>
              <a:t>BERIKAN PENEKANAN URGENSI ESAI DI AKHIR PARAGRAF, DAPAT DALAM BENTUK PERTANYAAN MAUPUN PERNYATAAN.  </a:t>
            </a:r>
          </a:p>
          <a:p>
            <a:pPr marL="806450" indent="-361950">
              <a:buFont typeface="Wingdings" panose="05000000000000000000" pitchFamily="2" charset="2"/>
              <a:buChar char="§"/>
            </a:pPr>
            <a:r>
              <a:rPr lang="en-US" dirty="0"/>
              <a:t>BERIKAN KUTIPAN REFERENSI JIKA DIBUTUHKAN</a:t>
            </a:r>
          </a:p>
          <a:p>
            <a:pPr marL="806450" indent="-361950">
              <a:buFont typeface="Wingdings" panose="05000000000000000000" pitchFamily="2" charset="2"/>
              <a:buChar char="§"/>
            </a:pPr>
            <a:r>
              <a:rPr lang="en-US" dirty="0"/>
              <a:t>TIDAK PLAGIAT</a:t>
            </a:r>
          </a:p>
          <a:p>
            <a:pPr marL="0" indent="0">
              <a:buNone/>
            </a:pPr>
            <a:r>
              <a:rPr lang="en-US" dirty="0"/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15839610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KERANGKA ESAI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2. BAGIAN ISI / PEMBAHASAN</a:t>
            </a:r>
          </a:p>
          <a:p>
            <a:pPr marL="444500" indent="-176213">
              <a:buFont typeface="Wingdings" panose="05000000000000000000" pitchFamily="2" charset="2"/>
              <a:buChar char="§"/>
            </a:pPr>
            <a:r>
              <a:rPr lang="en-US" dirty="0"/>
              <a:t>BERISI DATA DAN JAWABAN ATAS ISU PERTANYAAN/PERNYATAAN YANG DIANGKAT</a:t>
            </a:r>
          </a:p>
          <a:p>
            <a:pPr marL="444500" indent="-176213">
              <a:buFont typeface="Wingdings" panose="05000000000000000000" pitchFamily="2" charset="2"/>
              <a:buChar char="§"/>
            </a:pPr>
            <a:r>
              <a:rPr lang="en-US" dirty="0"/>
              <a:t>DITULIS SECARA SISTEMATIS</a:t>
            </a:r>
          </a:p>
          <a:p>
            <a:pPr marL="444500" indent="-176213">
              <a:buFont typeface="Wingdings" panose="05000000000000000000" pitchFamily="2" charset="2"/>
              <a:buChar char="§"/>
            </a:pPr>
            <a:r>
              <a:rPr lang="en-US" dirty="0"/>
              <a:t>TO THE POINT </a:t>
            </a:r>
          </a:p>
          <a:p>
            <a:pPr marL="444500" indent="-176213">
              <a:buFont typeface="Wingdings" panose="05000000000000000000" pitchFamily="2" charset="2"/>
              <a:buChar char="§"/>
            </a:pPr>
            <a:r>
              <a:rPr lang="en-US" dirty="0"/>
              <a:t>TIDAK MELENCENG DARI TOPIK</a:t>
            </a:r>
          </a:p>
          <a:p>
            <a:pPr marL="444500" indent="-176213">
              <a:buFont typeface="Wingdings" panose="05000000000000000000" pitchFamily="2" charset="2"/>
              <a:buChar char="§"/>
            </a:pPr>
            <a:r>
              <a:rPr lang="en-US" dirty="0"/>
              <a:t>TIDAK BANYAK MENGUTIP REFERENSI</a:t>
            </a:r>
          </a:p>
          <a:p>
            <a:pPr marL="444500" indent="-176213">
              <a:buFont typeface="Wingdings" panose="05000000000000000000" pitchFamily="2" charset="2"/>
              <a:buChar char="§"/>
            </a:pPr>
            <a:r>
              <a:rPr lang="en-US" dirty="0"/>
              <a:t>TIDAK PLAGIAT</a:t>
            </a:r>
          </a:p>
        </p:txBody>
      </p:sp>
    </p:spTree>
    <p:extLst>
      <p:ext uri="{BB962C8B-B14F-4D97-AF65-F5344CB8AC3E}">
        <p14:creationId xmlns:p14="http://schemas.microsoft.com/office/powerpoint/2010/main" val="1782780814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KERANGKA ESAI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3. PENUTUP / KESIMPULAN</a:t>
            </a:r>
          </a:p>
          <a:p>
            <a:pPr marL="712788" indent="-444500">
              <a:buFont typeface="Wingdings" panose="05000000000000000000" pitchFamily="2" charset="2"/>
              <a:buChar char="§"/>
            </a:pPr>
            <a:r>
              <a:rPr lang="en-US" dirty="0"/>
              <a:t>BERISI KESIMPULAN DAN SOLUSI ATAS TOPIK YANG DIANGKAT</a:t>
            </a:r>
          </a:p>
          <a:p>
            <a:pPr marL="712788" indent="-444500">
              <a:buFont typeface="Wingdings" panose="05000000000000000000" pitchFamily="2" charset="2"/>
              <a:buChar char="§"/>
            </a:pPr>
            <a:r>
              <a:rPr lang="en-US" dirty="0"/>
              <a:t>TIDAK MENGULANGI BAGIAN ISI SECARA NYATA</a:t>
            </a:r>
          </a:p>
          <a:p>
            <a:pPr marL="712788" indent="-444500">
              <a:buFont typeface="Wingdings" panose="05000000000000000000" pitchFamily="2" charset="2"/>
              <a:buChar char="§"/>
            </a:pPr>
            <a:r>
              <a:rPr lang="en-US" dirty="0"/>
              <a:t>BERIKAN REKOMENDASI / SARAN DI AKHIR DENGAN TUJUAN YANG JELAS</a:t>
            </a:r>
          </a:p>
          <a:p>
            <a:pPr marL="712788" indent="-444500">
              <a:buFont typeface="Wingdings" panose="05000000000000000000" pitchFamily="2" charset="2"/>
              <a:buChar char="§"/>
            </a:pPr>
            <a:r>
              <a:rPr lang="en-US" dirty="0"/>
              <a:t>MAKSIMAL 2 PARAGRAF</a:t>
            </a:r>
          </a:p>
          <a:p>
            <a:pPr marL="712788" indent="-444500">
              <a:buFont typeface="Wingdings" panose="05000000000000000000" pitchFamily="2" charset="2"/>
              <a:buChar char="§"/>
            </a:pPr>
            <a:r>
              <a:rPr lang="en-US" dirty="0"/>
              <a:t>RINGKAT, PADAT, DAN JELAS.</a:t>
            </a:r>
          </a:p>
          <a:p>
            <a:pPr marL="712788" indent="-444500">
              <a:buFont typeface="Wingdings" panose="05000000000000000000" pitchFamily="2" charset="2"/>
              <a:buChar char="§"/>
            </a:pPr>
            <a:r>
              <a:rPr lang="en-US" dirty="0"/>
              <a:t>BERIKAN DAFTAR REFERENSI JIKA DIPERLUKAN</a:t>
            </a:r>
          </a:p>
          <a:p>
            <a:pPr marL="712788" indent="-444500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9622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6152" y="1237124"/>
            <a:ext cx="7780201" cy="1075770"/>
          </a:xfrm>
        </p:spPr>
        <p:txBody>
          <a:bodyPr/>
          <a:lstStyle/>
          <a:p>
            <a:r>
              <a:rPr lang="en-US" dirty="0"/>
              <a:t>GAYA PENULISAN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7471" y="2447365"/>
            <a:ext cx="9560859" cy="3523130"/>
          </a:xfrm>
        </p:spPr>
        <p:txBody>
          <a:bodyPr/>
          <a:lstStyle/>
          <a:p>
            <a:pPr marL="457200" indent="-457200" algn="just">
              <a:buAutoNum type="arabicPeriod"/>
            </a:pPr>
            <a:r>
              <a:rPr lang="en-US" dirty="0"/>
              <a:t>TIDAK ADA FORMAT ESAI BAKU YANG DITENTUKAN</a:t>
            </a:r>
          </a:p>
          <a:p>
            <a:pPr marL="457200" indent="-457200" algn="just">
              <a:buAutoNum type="arabicPeriod"/>
            </a:pPr>
            <a:r>
              <a:rPr lang="en-US" dirty="0"/>
              <a:t>GAYA PENULISAN TERGANTUNG DENGAN TUJUAN ESAI (BIASANYA INSTANSI YANG MEMINTA ESAI MENYEDIAKAN FORMAT KHUSUS)</a:t>
            </a:r>
          </a:p>
          <a:p>
            <a:pPr marL="457200" indent="-457200" algn="just">
              <a:buAutoNum type="arabicPeriod"/>
            </a:pPr>
            <a:r>
              <a:rPr lang="en-US" dirty="0"/>
              <a:t>KUTIPAN REFERENSI BISA MEMAKAI CATATAN KAKI (FOOTNOTE) DAN CATATAN AKHIR (ENDNOTE) MAUPUN CATATAN BADAN (BODYNOTE).</a:t>
            </a:r>
          </a:p>
          <a:p>
            <a:pPr marL="457200" indent="-457200" algn="just">
              <a:buAutoNum type="arabicPeriod"/>
            </a:pPr>
            <a:r>
              <a:rPr lang="en-US" dirty="0"/>
              <a:t>BIASANYA TERDIRI DARI MINIMAL 500 KATA.</a:t>
            </a:r>
          </a:p>
          <a:p>
            <a:pPr marL="457200" indent="-457200" algn="just">
              <a:buAutoNum type="arabicPeriod"/>
            </a:pPr>
            <a:endParaRPr lang="en-US" dirty="0"/>
          </a:p>
          <a:p>
            <a:pPr marL="457200" indent="-457200" algn="just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253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9177" y="0"/>
            <a:ext cx="9601200" cy="1485900"/>
          </a:xfrm>
        </p:spPr>
        <p:txBody>
          <a:bodyPr/>
          <a:lstStyle/>
          <a:p>
            <a:pPr algn="ctr"/>
            <a:r>
              <a:rPr lang="en-US" dirty="0"/>
              <a:t>PERBEDAAN ESAI DENGAN </a:t>
            </a:r>
            <a:br>
              <a:rPr lang="en-US" dirty="0"/>
            </a:br>
            <a:r>
              <a:rPr lang="en-US" dirty="0"/>
              <a:t>KARYA ILMIAH LAINNYA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662665"/>
              </p:ext>
            </p:extLst>
          </p:nvPr>
        </p:nvGraphicFramePr>
        <p:xfrm>
          <a:off x="726142" y="1190065"/>
          <a:ext cx="10905566" cy="5062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7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0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2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5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17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879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368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FORMAT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GAYA PENULISAN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GAYA KUTIPAN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REFERENSI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JUMLAH MUATAN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SUMBER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0167">
                <a:tc>
                  <a:txBody>
                    <a:bodyPr/>
                    <a:lstStyle/>
                    <a:p>
                      <a:r>
                        <a:rPr lang="en-US" sz="1200" dirty="0"/>
                        <a:t>ESAI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200" dirty="0"/>
                        <a:t>TIDAK ADA FORMAT</a:t>
                      </a:r>
                      <a:r>
                        <a:rPr lang="en-US" sz="1200" baseline="0" dirty="0"/>
                        <a:t> BAKU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dirty="0"/>
                        <a:t>TERDIRI</a:t>
                      </a:r>
                      <a:r>
                        <a:rPr lang="en-US" sz="1200" baseline="0" dirty="0"/>
                        <a:t> DARI PEMBUKA, ISI, PENUTUP, DAN REFERENSI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200" dirty="0"/>
                        <a:t>TULISAN BAKU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sz="1200" dirty="0"/>
                    </a:p>
                    <a:p>
                      <a:pPr marL="342900" indent="-342900">
                        <a:buAutoNum type="arabicPeriod"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BODY</a:t>
                      </a:r>
                      <a:r>
                        <a:rPr lang="en-US" sz="1200" baseline="0" dirty="0"/>
                        <a:t> NOTE, FOOT NOTE DAN END NOTE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MINIMAL 500 KATA S/D</a:t>
                      </a:r>
                      <a:r>
                        <a:rPr lang="en-US" sz="1200" baseline="0" dirty="0"/>
                        <a:t> 5 HALAMAN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GAGASAN</a:t>
                      </a:r>
                      <a:r>
                        <a:rPr lang="en-US" sz="1200" baseline="0" dirty="0"/>
                        <a:t>, IDE, DAN KRITIK TERHADAP SUATU ISU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5544">
                <a:tc>
                  <a:txBody>
                    <a:bodyPr/>
                    <a:lstStyle/>
                    <a:p>
                      <a:r>
                        <a:rPr lang="en-US" sz="1200" dirty="0"/>
                        <a:t>JURNAL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baseline="0" dirty="0"/>
                        <a:t>FORMAT DITENTUKAN PENERBIT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baseline="0" dirty="0"/>
                        <a:t>TERDIRI DARI PENDAHULUAN, METODE, PEMBAHASAN, DAN KESIMPULAN, DAN REFERENSI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TULISAN BAKU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BODY</a:t>
                      </a:r>
                      <a:r>
                        <a:rPr lang="en-US" sz="1200" baseline="0" dirty="0"/>
                        <a:t> NOTE, FOOT NOTE DAN END NOTE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BIASANYA TERDIRI DARI 8-25</a:t>
                      </a:r>
                      <a:r>
                        <a:rPr lang="en-US" sz="1200" baseline="0" dirty="0"/>
                        <a:t> HALAMAN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HASIL PENELITIAN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2971">
                <a:tc>
                  <a:txBody>
                    <a:bodyPr/>
                    <a:lstStyle/>
                    <a:p>
                      <a:r>
                        <a:rPr lang="en-US" sz="1200" dirty="0"/>
                        <a:t>BUKU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200" dirty="0"/>
                        <a:t>FORMAT</a:t>
                      </a:r>
                      <a:r>
                        <a:rPr lang="en-US" sz="1200" baseline="0" dirty="0"/>
                        <a:t> TERGANTUNG JENIS BUKU (BUKU REFERENSI, BUKU MONOGRAF, BUKU AJAR, MODUL, DAN BUKU CHAPTER)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TULISAN BAKU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BODY</a:t>
                      </a:r>
                      <a:r>
                        <a:rPr lang="en-US" sz="1200" baseline="0" dirty="0"/>
                        <a:t> NOTE, FOOT NOTE DAN END NOTE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TIDAK</a:t>
                      </a:r>
                      <a:r>
                        <a:rPr lang="en-US" sz="1200" baseline="0" dirty="0"/>
                        <a:t> ADA BATASAN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HASIL PENELITIAN ATAU BAHAN AJAR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5544">
                <a:tc>
                  <a:txBody>
                    <a:bodyPr/>
                    <a:lstStyle/>
                    <a:p>
                      <a:r>
                        <a:rPr lang="en-US" sz="1200" dirty="0"/>
                        <a:t>SKRIPSI/TESIS/DISERTASI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US" sz="1200" dirty="0"/>
                        <a:t>FORMAT</a:t>
                      </a:r>
                      <a:r>
                        <a:rPr lang="en-US" sz="1200" baseline="0" dirty="0"/>
                        <a:t> DITENTUKAN OLEH PIHAK KAMPUS 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200" baseline="0" dirty="0"/>
                        <a:t>TERDIRI DARI PENDAHULUAN, METODE, PEMBAHASAN, DAN KESIMPULAN, DAN REFERENSI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TULISAN BAKU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BODY</a:t>
                      </a:r>
                      <a:r>
                        <a:rPr lang="en-US" sz="1200" baseline="0" dirty="0"/>
                        <a:t> NOTE, FOOT NOTE DAN END NOTE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TIDAK ADA BATASAN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HASIL PENELITIAN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735559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CONTOH ESAI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103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5469" y="2501148"/>
            <a:ext cx="8361229" cy="2098226"/>
          </a:xfrm>
        </p:spPr>
        <p:txBody>
          <a:bodyPr/>
          <a:lstStyle/>
          <a:p>
            <a:r>
              <a:rPr lang="en-US" dirty="0"/>
              <a:t>TERUS LATIHAN </a:t>
            </a:r>
            <a:br>
              <a:rPr lang="en-US" dirty="0"/>
            </a:br>
            <a:r>
              <a:rPr lang="en-US" dirty="0"/>
              <a:t>DAN </a:t>
            </a:r>
            <a:br>
              <a:rPr lang="en-US" dirty="0"/>
            </a:br>
            <a:r>
              <a:rPr lang="en-US" dirty="0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1147851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87</TotalTime>
  <Words>438</Words>
  <Application>Microsoft Office PowerPoint</Application>
  <PresentationFormat>Widescreen</PresentationFormat>
  <Paragraphs>76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Franklin Gothic Book</vt:lpstr>
      <vt:lpstr>Wingdings</vt:lpstr>
      <vt:lpstr>Crop</vt:lpstr>
      <vt:lpstr>TIPS MEMBUAT ESAI HUKUM YANG BAIK</vt:lpstr>
      <vt:lpstr>MENENTUKAN TOPIK</vt:lpstr>
      <vt:lpstr>KERANGKA ESAI</vt:lpstr>
      <vt:lpstr>KERANGKA ESAI (2)</vt:lpstr>
      <vt:lpstr>KERANGKA ESAI (3)</vt:lpstr>
      <vt:lpstr>GAYA PENULISAN</vt:lpstr>
      <vt:lpstr>PERBEDAAN ESAI DENGAN  KARYA ILMIAH LAINNYA</vt:lpstr>
      <vt:lpstr>CONTOH ESAI</vt:lpstr>
      <vt:lpstr>TERUS LATIHAN  DAN  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MEMBUAT ESAI YANG BAIK</dc:title>
  <dc:creator>Lenovo</dc:creator>
  <cp:lastModifiedBy>Muhammad Ikram Nur Fuady</cp:lastModifiedBy>
  <cp:revision>17</cp:revision>
  <dcterms:created xsi:type="dcterms:W3CDTF">2021-07-13T07:24:34Z</dcterms:created>
  <dcterms:modified xsi:type="dcterms:W3CDTF">2022-03-27T06:38:30Z</dcterms:modified>
</cp:coreProperties>
</file>